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Poppins" charset="1" panose="00000500000000000000"/>
      <p:regular r:id="rId45"/>
    </p:embeddedFont>
    <p:embeddedFont>
      <p:font typeface="Poppins Bold" charset="1" panose="00000800000000000000"/>
      <p:regular r:id="rId46"/>
    </p:embeddedFont>
    <p:embeddedFont>
      <p:font typeface="Agrandir Bold" charset="1" panose="00000800000000000000"/>
      <p:regular r:id="rId47"/>
    </p:embeddedFont>
    <p:embeddedFont>
      <p:font typeface="Poppins Italics" charset="1" panose="00000500000000000000"/>
      <p:regular r:id="rId48"/>
    </p:embeddedFont>
    <p:embeddedFont>
      <p:font typeface="Agrandir" charset="1" panose="000005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12.png" Type="http://schemas.openxmlformats.org/officeDocument/2006/relationships/image"/><Relationship Id="rId7" Target="../embeddings/oleObject1.bin" Type="http://schemas.openxmlformats.org/officeDocument/2006/relationships/oleObjec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0.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png" Type="http://schemas.openxmlformats.org/officeDocument/2006/relationships/image"/><Relationship Id="rId4" Target="../media/image21.png" Type="http://schemas.openxmlformats.org/officeDocument/2006/relationships/image"/><Relationship Id="rId5"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0.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10.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10.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10.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10.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png" Type="http://schemas.openxmlformats.org/officeDocument/2006/relationships/image"/><Relationship Id="rId9" Target="../media/image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png" Type="http://schemas.openxmlformats.org/officeDocument/2006/relationships/image"/><Relationship Id="rId12" Target="../media/image4.png" Type="http://schemas.openxmlformats.org/officeDocument/2006/relationships/image"/><Relationship Id="rId13" Target="../media/image5.png" Type="http://schemas.openxmlformats.org/officeDocument/2006/relationships/image"/><Relationship Id="rId2" Target="../media/image14.png" Type="http://schemas.openxmlformats.org/officeDocument/2006/relationships/image"/><Relationship Id="rId3" Target="../media/image15.sv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626" r="0" b="0"/>
            </a:stretch>
          </a:blipFill>
        </p:spPr>
      </p:sp>
      <p:grpSp>
        <p:nvGrpSpPr>
          <p:cNvPr name="Group 3" id="3"/>
          <p:cNvGrpSpPr/>
          <p:nvPr/>
        </p:nvGrpSpPr>
        <p:grpSpPr>
          <a:xfrm rot="0">
            <a:off x="0" y="7614824"/>
            <a:ext cx="18288000" cy="1350845"/>
            <a:chOff x="0" y="0"/>
            <a:chExt cx="4816593" cy="355778"/>
          </a:xfrm>
        </p:grpSpPr>
        <p:sp>
          <p:nvSpPr>
            <p:cNvPr name="Freeform 4" id="4"/>
            <p:cNvSpPr/>
            <p:nvPr/>
          </p:nvSpPr>
          <p:spPr>
            <a:xfrm flipH="false" flipV="false" rot="0">
              <a:off x="0" y="0"/>
              <a:ext cx="4816592" cy="355778"/>
            </a:xfrm>
            <a:custGeom>
              <a:avLst/>
              <a:gdLst/>
              <a:ahLst/>
              <a:cxnLst/>
              <a:rect r="r" b="b" t="t" l="l"/>
              <a:pathLst>
                <a:path h="355778" w="4816592">
                  <a:moveTo>
                    <a:pt x="0" y="0"/>
                  </a:moveTo>
                  <a:lnTo>
                    <a:pt x="4816592" y="0"/>
                  </a:lnTo>
                  <a:lnTo>
                    <a:pt x="4816592" y="355778"/>
                  </a:lnTo>
                  <a:lnTo>
                    <a:pt x="0" y="355778"/>
                  </a:lnTo>
                  <a:close/>
                </a:path>
              </a:pathLst>
            </a:custGeom>
            <a:solidFill>
              <a:srgbClr val="24898E"/>
            </a:solidFill>
          </p:spPr>
        </p:sp>
        <p:sp>
          <p:nvSpPr>
            <p:cNvPr name="TextBox 5" id="5"/>
            <p:cNvSpPr txBox="true"/>
            <p:nvPr/>
          </p:nvSpPr>
          <p:spPr>
            <a:xfrm>
              <a:off x="0" y="-66675"/>
              <a:ext cx="4816593" cy="422453"/>
            </a:xfrm>
            <a:prstGeom prst="rect">
              <a:avLst/>
            </a:prstGeom>
          </p:spPr>
          <p:txBody>
            <a:bodyPr anchor="ctr" rtlCol="false" tIns="50800" lIns="50800" bIns="50800" rIns="50800"/>
            <a:lstStyle/>
            <a:p>
              <a:pPr algn="ctr">
                <a:lnSpc>
                  <a:spcPts val="3360"/>
                </a:lnSpc>
              </a:pPr>
            </a:p>
          </p:txBody>
        </p:sp>
      </p:grpSp>
      <p:grpSp>
        <p:nvGrpSpPr>
          <p:cNvPr name="Group 6" id="6"/>
          <p:cNvGrpSpPr/>
          <p:nvPr/>
        </p:nvGrpSpPr>
        <p:grpSpPr>
          <a:xfrm rot="0">
            <a:off x="-427691" y="-333279"/>
            <a:ext cx="18850751" cy="2723958"/>
            <a:chOff x="0" y="0"/>
            <a:chExt cx="4964807" cy="717421"/>
          </a:xfrm>
        </p:grpSpPr>
        <p:sp>
          <p:nvSpPr>
            <p:cNvPr name="Freeform 7" id="7"/>
            <p:cNvSpPr/>
            <p:nvPr/>
          </p:nvSpPr>
          <p:spPr>
            <a:xfrm flipH="false" flipV="false" rot="0">
              <a:off x="0" y="0"/>
              <a:ext cx="4964807" cy="717421"/>
            </a:xfrm>
            <a:custGeom>
              <a:avLst/>
              <a:gdLst/>
              <a:ahLst/>
              <a:cxnLst/>
              <a:rect r="r" b="b" t="t" l="l"/>
              <a:pathLst>
                <a:path h="717421" w="4964807">
                  <a:moveTo>
                    <a:pt x="0" y="0"/>
                  </a:moveTo>
                  <a:lnTo>
                    <a:pt x="4964807" y="0"/>
                  </a:lnTo>
                  <a:lnTo>
                    <a:pt x="4964807" y="717421"/>
                  </a:lnTo>
                  <a:lnTo>
                    <a:pt x="0" y="717421"/>
                  </a:lnTo>
                  <a:close/>
                </a:path>
              </a:pathLst>
            </a:custGeom>
            <a:solidFill>
              <a:srgbClr val="24898E"/>
            </a:solidFill>
          </p:spPr>
        </p:sp>
        <p:sp>
          <p:nvSpPr>
            <p:cNvPr name="TextBox 8" id="8"/>
            <p:cNvSpPr txBox="true"/>
            <p:nvPr/>
          </p:nvSpPr>
          <p:spPr>
            <a:xfrm>
              <a:off x="0" y="-66675"/>
              <a:ext cx="4964807" cy="784096"/>
            </a:xfrm>
            <a:prstGeom prst="rect">
              <a:avLst/>
            </a:prstGeom>
          </p:spPr>
          <p:txBody>
            <a:bodyPr anchor="ctr" rtlCol="false" tIns="50800" lIns="50800" bIns="50800" rIns="50800"/>
            <a:lstStyle/>
            <a:p>
              <a:pPr algn="ctr">
                <a:lnSpc>
                  <a:spcPts val="3360"/>
                </a:lnSpc>
              </a:pPr>
            </a:p>
          </p:txBody>
        </p:sp>
      </p:grpSp>
      <p:grpSp>
        <p:nvGrpSpPr>
          <p:cNvPr name="Group 9" id="9"/>
          <p:cNvGrpSpPr/>
          <p:nvPr/>
        </p:nvGrpSpPr>
        <p:grpSpPr>
          <a:xfrm rot="0">
            <a:off x="9673651" y="1556817"/>
            <a:ext cx="7173367" cy="717336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216" t="0" r="-1216" b="0"/>
              </a:stretch>
            </a:blipFill>
          </p:spPr>
        </p:sp>
      </p:grpSp>
      <p:sp>
        <p:nvSpPr>
          <p:cNvPr name="TextBox 11" id="11"/>
          <p:cNvSpPr txBox="true"/>
          <p:nvPr/>
        </p:nvSpPr>
        <p:spPr>
          <a:xfrm rot="0">
            <a:off x="1647891" y="7631117"/>
            <a:ext cx="2639380" cy="424815"/>
          </a:xfrm>
          <a:prstGeom prst="rect">
            <a:avLst/>
          </a:prstGeom>
        </p:spPr>
        <p:txBody>
          <a:bodyPr anchor="t" rtlCol="false" tIns="0" lIns="0" bIns="0" rIns="0">
            <a:spAutoFit/>
          </a:bodyPr>
          <a:lstStyle/>
          <a:p>
            <a:pPr algn="r">
              <a:lnSpc>
                <a:spcPts val="3359"/>
              </a:lnSpc>
            </a:pPr>
            <a:r>
              <a:rPr lang="en-US" sz="2400">
                <a:solidFill>
                  <a:srgbClr val="FFFFFF"/>
                </a:solidFill>
                <a:latin typeface="Poppins"/>
                <a:ea typeface="Poppins"/>
                <a:cs typeface="Poppins"/>
                <a:sym typeface="Poppins"/>
              </a:rPr>
              <a:t>Supervised By:</a:t>
            </a:r>
          </a:p>
        </p:txBody>
      </p:sp>
      <p:sp>
        <p:nvSpPr>
          <p:cNvPr name="TextBox 12" id="12"/>
          <p:cNvSpPr txBox="true"/>
          <p:nvPr/>
        </p:nvSpPr>
        <p:spPr>
          <a:xfrm rot="0">
            <a:off x="1647891" y="8038787"/>
            <a:ext cx="3917781" cy="424784"/>
          </a:xfrm>
          <a:prstGeom prst="rect">
            <a:avLst/>
          </a:prstGeom>
        </p:spPr>
        <p:txBody>
          <a:bodyPr anchor="t" rtlCol="false" tIns="0" lIns="0" bIns="0" rIns="0">
            <a:spAutoFit/>
          </a:bodyPr>
          <a:lstStyle/>
          <a:p>
            <a:pPr algn="r">
              <a:lnSpc>
                <a:spcPts val="3359"/>
              </a:lnSpc>
            </a:pPr>
            <a:r>
              <a:rPr lang="en-US" sz="2400" b="true">
                <a:solidFill>
                  <a:srgbClr val="FFFFFF"/>
                </a:solidFill>
                <a:latin typeface="Poppins Bold"/>
                <a:ea typeface="Poppins Bold"/>
                <a:cs typeface="Poppins Bold"/>
                <a:sym typeface="Poppins Bold"/>
              </a:rPr>
              <a:t>Eng.Mahmoud Talaat</a:t>
            </a:r>
          </a:p>
        </p:txBody>
      </p:sp>
      <p:sp>
        <p:nvSpPr>
          <p:cNvPr name="TextBox 13" id="13"/>
          <p:cNvSpPr txBox="true"/>
          <p:nvPr/>
        </p:nvSpPr>
        <p:spPr>
          <a:xfrm rot="0">
            <a:off x="1647891" y="3766735"/>
            <a:ext cx="6530533" cy="3167380"/>
          </a:xfrm>
          <a:prstGeom prst="rect">
            <a:avLst/>
          </a:prstGeom>
        </p:spPr>
        <p:txBody>
          <a:bodyPr anchor="t" rtlCol="false" tIns="0" lIns="0" bIns="0" rIns="0">
            <a:spAutoFit/>
          </a:bodyPr>
          <a:lstStyle/>
          <a:p>
            <a:pPr algn="l">
              <a:lnSpc>
                <a:spcPts val="7820"/>
              </a:lnSpc>
            </a:pPr>
            <a:r>
              <a:rPr lang="en-US" sz="6800" b="true">
                <a:solidFill>
                  <a:srgbClr val="000000"/>
                </a:solidFill>
                <a:latin typeface="Agrandir Bold"/>
                <a:ea typeface="Agrandir Bold"/>
                <a:cs typeface="Agrandir Bold"/>
                <a:sym typeface="Agrandir Bold"/>
              </a:rPr>
              <a:t>Smart Plant Monitoring System</a:t>
            </a:r>
          </a:p>
        </p:txBody>
      </p:sp>
      <p:sp>
        <p:nvSpPr>
          <p:cNvPr name="TextBox 14" id="14"/>
          <p:cNvSpPr txBox="true"/>
          <p:nvPr/>
        </p:nvSpPr>
        <p:spPr>
          <a:xfrm rot="0">
            <a:off x="1647891" y="3389545"/>
            <a:ext cx="7835561" cy="424815"/>
          </a:xfrm>
          <a:prstGeom prst="rect">
            <a:avLst/>
          </a:prstGeom>
        </p:spPr>
        <p:txBody>
          <a:bodyPr anchor="t" rtlCol="false" tIns="0" lIns="0" bIns="0" rIns="0">
            <a:spAutoFit/>
          </a:bodyPr>
          <a:lstStyle/>
          <a:p>
            <a:pPr algn="l">
              <a:lnSpc>
                <a:spcPts val="3360"/>
              </a:lnSpc>
            </a:pPr>
            <a:r>
              <a:rPr lang="en-US" sz="2400" i="true">
                <a:solidFill>
                  <a:srgbClr val="000000"/>
                </a:solidFill>
                <a:latin typeface="Poppins Italics"/>
                <a:ea typeface="Poppins Italics"/>
                <a:cs typeface="Poppins Italics"/>
                <a:sym typeface="Poppins Italics"/>
              </a:rPr>
              <a:t>Sustainable plant solutions for better living.</a:t>
            </a:r>
          </a:p>
        </p:txBody>
      </p:sp>
      <p:sp>
        <p:nvSpPr>
          <p:cNvPr name="Freeform 15" id="15"/>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4"/>
            <a:stretch>
              <a:fillRect l="0" t="0" r="0" b="0"/>
            </a:stretch>
          </a:blipFill>
        </p:spPr>
      </p:sp>
      <p:sp>
        <p:nvSpPr>
          <p:cNvPr name="Freeform 16" id="16"/>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5"/>
            <a:stretch>
              <a:fillRect l="0" t="0" r="0" b="0"/>
            </a:stretch>
          </a:blipFill>
        </p:spPr>
      </p:sp>
      <p:sp>
        <p:nvSpPr>
          <p:cNvPr name="Freeform 17" id="17"/>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6"/>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4442588" y="3169776"/>
            <a:ext cx="4680732" cy="7342325"/>
          </a:xfrm>
          <a:custGeom>
            <a:avLst/>
            <a:gdLst/>
            <a:ahLst/>
            <a:cxnLst/>
            <a:rect r="r" b="b" t="t" l="l"/>
            <a:pathLst>
              <a:path h="7342325" w="4680732">
                <a:moveTo>
                  <a:pt x="0" y="0"/>
                </a:moveTo>
                <a:lnTo>
                  <a:pt x="4680732" y="0"/>
                </a:lnTo>
                <a:lnTo>
                  <a:pt x="4680732" y="7342324"/>
                </a:lnTo>
                <a:lnTo>
                  <a:pt x="0" y="7342324"/>
                </a:lnTo>
                <a:lnTo>
                  <a:pt x="0" y="0"/>
                </a:lnTo>
                <a:close/>
              </a:path>
            </a:pathLst>
          </a:custGeom>
          <a:blipFill>
            <a:blip r:embed="rId2"/>
            <a:stretch>
              <a:fillRect l="0" t="0" r="0" b="0"/>
            </a:stretch>
          </a:blipFill>
        </p:spPr>
      </p:sp>
      <p:grpSp>
        <p:nvGrpSpPr>
          <p:cNvPr name="Group 6" id="6"/>
          <p:cNvGrpSpPr/>
          <p:nvPr/>
        </p:nvGrpSpPr>
        <p:grpSpPr>
          <a:xfrm rot="0">
            <a:off x="1028700" y="2421470"/>
            <a:ext cx="14912433" cy="7619955"/>
            <a:chOff x="0" y="0"/>
            <a:chExt cx="3927554" cy="2006902"/>
          </a:xfrm>
        </p:grpSpPr>
        <p:sp>
          <p:nvSpPr>
            <p:cNvPr name="Freeform 7" id="7"/>
            <p:cNvSpPr/>
            <p:nvPr/>
          </p:nvSpPr>
          <p:spPr>
            <a:xfrm flipH="false" flipV="false" rot="0">
              <a:off x="0" y="0"/>
              <a:ext cx="3927554" cy="2006902"/>
            </a:xfrm>
            <a:custGeom>
              <a:avLst/>
              <a:gdLst/>
              <a:ahLst/>
              <a:cxnLst/>
              <a:rect r="r" b="b" t="t" l="l"/>
              <a:pathLst>
                <a:path h="2006902" w="3927554">
                  <a:moveTo>
                    <a:pt x="26477" y="0"/>
                  </a:moveTo>
                  <a:lnTo>
                    <a:pt x="3901077" y="0"/>
                  </a:lnTo>
                  <a:cubicBezTo>
                    <a:pt x="3915700" y="0"/>
                    <a:pt x="3927554" y="11854"/>
                    <a:pt x="3927554" y="26477"/>
                  </a:cubicBezTo>
                  <a:lnTo>
                    <a:pt x="3927554" y="1980425"/>
                  </a:lnTo>
                  <a:cubicBezTo>
                    <a:pt x="3927554" y="1987447"/>
                    <a:pt x="3924765" y="1994182"/>
                    <a:pt x="3919799" y="1999147"/>
                  </a:cubicBezTo>
                  <a:cubicBezTo>
                    <a:pt x="3914834" y="2004112"/>
                    <a:pt x="3908099" y="2006902"/>
                    <a:pt x="3901077" y="2006902"/>
                  </a:cubicBezTo>
                  <a:lnTo>
                    <a:pt x="26477" y="2006902"/>
                  </a:lnTo>
                  <a:cubicBezTo>
                    <a:pt x="19455" y="2006902"/>
                    <a:pt x="12720" y="2004112"/>
                    <a:pt x="7755" y="1999147"/>
                  </a:cubicBezTo>
                  <a:cubicBezTo>
                    <a:pt x="2790" y="1994182"/>
                    <a:pt x="0" y="1987447"/>
                    <a:pt x="0" y="1980425"/>
                  </a:cubicBezTo>
                  <a:lnTo>
                    <a:pt x="0" y="26477"/>
                  </a:lnTo>
                  <a:cubicBezTo>
                    <a:pt x="0" y="19455"/>
                    <a:pt x="2790" y="12720"/>
                    <a:pt x="7755" y="7755"/>
                  </a:cubicBezTo>
                  <a:cubicBezTo>
                    <a:pt x="12720" y="2790"/>
                    <a:pt x="19455" y="0"/>
                    <a:pt x="26477" y="0"/>
                  </a:cubicBezTo>
                  <a:close/>
                </a:path>
              </a:pathLst>
            </a:custGeom>
            <a:solidFill>
              <a:srgbClr val="E3EEDC"/>
            </a:solidFill>
          </p:spPr>
        </p:sp>
        <p:sp>
          <p:nvSpPr>
            <p:cNvPr name="TextBox 8" id="8"/>
            <p:cNvSpPr txBox="true"/>
            <p:nvPr/>
          </p:nvSpPr>
          <p:spPr>
            <a:xfrm>
              <a:off x="0" y="-66675"/>
              <a:ext cx="3927554" cy="2073577"/>
            </a:xfrm>
            <a:prstGeom prst="rect">
              <a:avLst/>
            </a:prstGeom>
          </p:spPr>
          <p:txBody>
            <a:bodyPr anchor="ctr" rtlCol="false" tIns="50800" lIns="50800" bIns="50800" rIns="50800"/>
            <a:lstStyle/>
            <a:p>
              <a:pPr algn="l">
                <a:lnSpc>
                  <a:spcPts val="3360"/>
                </a:lnSpc>
              </a:pPr>
            </a:p>
          </p:txBody>
        </p:sp>
      </p:grpSp>
      <p:sp>
        <p:nvSpPr>
          <p:cNvPr name="TextBox 9" id="9"/>
          <p:cNvSpPr txBox="true"/>
          <p:nvPr/>
        </p:nvSpPr>
        <p:spPr>
          <a:xfrm rot="0">
            <a:off x="1394793" y="2990223"/>
            <a:ext cx="14242903" cy="7051202"/>
          </a:xfrm>
          <a:prstGeom prst="rect">
            <a:avLst/>
          </a:prstGeom>
        </p:spPr>
        <p:txBody>
          <a:bodyPr anchor="t" rtlCol="false" tIns="0" lIns="0" bIns="0" rIns="0">
            <a:spAutoFit/>
          </a:bodyPr>
          <a:lstStyle/>
          <a:p>
            <a:pPr algn="l">
              <a:lnSpc>
                <a:spcPts val="3726"/>
              </a:lnSpc>
            </a:pPr>
            <a:r>
              <a:rPr lang="en-US" sz="2662">
                <a:solidFill>
                  <a:srgbClr val="3E3E3E"/>
                </a:solidFill>
                <a:latin typeface="Poppins"/>
                <a:ea typeface="Poppins"/>
                <a:cs typeface="Poppins"/>
                <a:sym typeface="Poppins"/>
              </a:rPr>
              <a:t>S</a:t>
            </a:r>
            <a:r>
              <a:rPr lang="en-US" sz="2662">
                <a:solidFill>
                  <a:srgbClr val="3E3E3E"/>
                </a:solidFill>
                <a:latin typeface="Poppins"/>
                <a:ea typeface="Poppins"/>
                <a:cs typeface="Poppins"/>
                <a:sym typeface="Poppins"/>
              </a:rPr>
              <a:t>mart Crop Recommendation System (SCRS or Plantify)</a:t>
            </a:r>
          </a:p>
          <a:p>
            <a:pPr algn="l">
              <a:lnSpc>
                <a:spcPts val="3726"/>
              </a:lnSpc>
            </a:pPr>
            <a:r>
              <a:rPr lang="en-US" sz="2662">
                <a:solidFill>
                  <a:srgbClr val="3E3E3E"/>
                </a:solidFill>
                <a:latin typeface="Poppins"/>
                <a:ea typeface="Poppins"/>
                <a:cs typeface="Poppins"/>
                <a:sym typeface="Poppins"/>
              </a:rPr>
              <a:t>A Machin</a:t>
            </a:r>
            <a:r>
              <a:rPr lang="en-US" sz="2662">
                <a:solidFill>
                  <a:srgbClr val="3E3E3E"/>
                </a:solidFill>
                <a:latin typeface="Poppins"/>
                <a:ea typeface="Poppins"/>
                <a:cs typeface="Poppins"/>
                <a:sym typeface="Poppins"/>
              </a:rPr>
              <a:t>e Le</a:t>
            </a:r>
            <a:r>
              <a:rPr lang="en-US" sz="2662">
                <a:solidFill>
                  <a:srgbClr val="3E3E3E"/>
                </a:solidFill>
                <a:latin typeface="Poppins"/>
                <a:ea typeface="Poppins"/>
                <a:cs typeface="Poppins"/>
                <a:sym typeface="Poppins"/>
              </a:rPr>
              <a:t>arning (ML) engine that translates complex soil chemist</a:t>
            </a:r>
            <a:r>
              <a:rPr lang="en-US" sz="2662">
                <a:solidFill>
                  <a:srgbClr val="3E3E3E"/>
                </a:solidFill>
                <a:latin typeface="Poppins"/>
                <a:ea typeface="Poppins"/>
                <a:cs typeface="Poppins"/>
                <a:sym typeface="Poppins"/>
              </a:rPr>
              <a:t>ry i</a:t>
            </a:r>
            <a:r>
              <a:rPr lang="en-US" sz="2662">
                <a:solidFill>
                  <a:srgbClr val="3E3E3E"/>
                </a:solidFill>
                <a:latin typeface="Poppins"/>
                <a:ea typeface="Poppins"/>
                <a:cs typeface="Poppins"/>
                <a:sym typeface="Poppins"/>
              </a:rPr>
              <a:t>nto precise, dual-action planting and resource guidance.</a:t>
            </a:r>
          </a:p>
          <a:p>
            <a:pPr algn="l">
              <a:lnSpc>
                <a:spcPts val="3726"/>
              </a:lnSpc>
            </a:pPr>
            <a:r>
              <a:rPr lang="en-US" sz="2662">
                <a:solidFill>
                  <a:srgbClr val="3E3E3E"/>
                </a:solidFill>
                <a:latin typeface="Poppins"/>
                <a:ea typeface="Poppins"/>
                <a:cs typeface="Poppins"/>
                <a:sym typeface="Poppins"/>
              </a:rPr>
              <a:t>System Workflow:</a:t>
            </a:r>
          </a:p>
          <a:p>
            <a:pPr algn="l" marL="574735" indent="-287367" lvl="1">
              <a:lnSpc>
                <a:spcPts val="3726"/>
              </a:lnSpc>
              <a:buAutoNum type="arabicPeriod" startAt="1"/>
            </a:pPr>
            <a:r>
              <a:rPr lang="en-US" sz="2662">
                <a:solidFill>
                  <a:srgbClr val="3E3E3E"/>
                </a:solidFill>
                <a:latin typeface="Poppins"/>
                <a:ea typeface="Poppins"/>
                <a:cs typeface="Poppins"/>
                <a:sym typeface="Poppins"/>
              </a:rPr>
              <a:t>Input &amp; Preprocessing:</a:t>
            </a:r>
          </a:p>
          <a:p>
            <a:pPr algn="l" marL="1149470" indent="-383157" lvl="2">
              <a:lnSpc>
                <a:spcPts val="3726"/>
              </a:lnSpc>
              <a:buFont typeface="Arial"/>
              <a:buChar char="⚬"/>
            </a:pPr>
            <a:r>
              <a:rPr lang="en-US" sz="2662">
                <a:solidFill>
                  <a:srgbClr val="3E3E3E"/>
                </a:solidFill>
                <a:latin typeface="Poppins"/>
                <a:ea typeface="Poppins"/>
                <a:cs typeface="Poppins"/>
                <a:sym typeface="Poppins"/>
              </a:rPr>
              <a:t>Accepts soil and climate parameters (e.g., N, P, K, pH, Moisture, Temperature, Rainfall) from tests or sensors.</a:t>
            </a:r>
          </a:p>
          <a:p>
            <a:pPr algn="l" marL="574735" indent="-287367" lvl="1">
              <a:lnSpc>
                <a:spcPts val="3726"/>
              </a:lnSpc>
              <a:buAutoNum type="arabicPeriod" startAt="1"/>
            </a:pPr>
            <a:r>
              <a:rPr lang="en-US" sz="2662">
                <a:solidFill>
                  <a:srgbClr val="3E3E3E"/>
                </a:solidFill>
                <a:latin typeface="Poppins"/>
                <a:ea typeface="Poppins"/>
                <a:cs typeface="Poppins"/>
                <a:sym typeface="Poppins"/>
              </a:rPr>
              <a:t>Core ML Engine (Dual Prediction):</a:t>
            </a:r>
          </a:p>
          <a:p>
            <a:pPr algn="l" marL="1149470" indent="-383157" lvl="2">
              <a:lnSpc>
                <a:spcPts val="3726"/>
              </a:lnSpc>
              <a:buFont typeface="Arial"/>
              <a:buChar char="⚬"/>
            </a:pPr>
            <a:r>
              <a:rPr lang="en-US" sz="2662">
                <a:solidFill>
                  <a:srgbClr val="3E3E3E"/>
                </a:solidFill>
                <a:latin typeface="Poppins"/>
                <a:ea typeface="Poppins"/>
                <a:cs typeface="Poppins"/>
                <a:sym typeface="Poppins"/>
              </a:rPr>
              <a:t>Mod</a:t>
            </a:r>
            <a:r>
              <a:rPr lang="en-US" sz="2662">
                <a:solidFill>
                  <a:srgbClr val="3E3E3E"/>
                </a:solidFill>
                <a:latin typeface="Poppins"/>
                <a:ea typeface="Poppins"/>
                <a:cs typeface="Poppins"/>
                <a:sym typeface="Poppins"/>
              </a:rPr>
              <a:t>el: Utilizes a powerful predictive model (LightGPM).</a:t>
            </a:r>
          </a:p>
          <a:p>
            <a:pPr algn="l" marL="1149470" indent="-383157" lvl="2">
              <a:lnSpc>
                <a:spcPts val="3726"/>
              </a:lnSpc>
              <a:buFont typeface="Arial"/>
              <a:buChar char="⚬"/>
            </a:pPr>
            <a:r>
              <a:rPr lang="en-US" sz="2662">
                <a:solidFill>
                  <a:srgbClr val="3E3E3E"/>
                </a:solidFill>
                <a:latin typeface="Poppins"/>
                <a:ea typeface="Poppins"/>
                <a:cs typeface="Poppins"/>
                <a:sym typeface="Poppins"/>
              </a:rPr>
              <a:t>Prediction 1 (Classification): Identifies the Optimum Crop for the given soil profile.</a:t>
            </a:r>
          </a:p>
          <a:p>
            <a:pPr algn="l" marL="574735" indent="-287367" lvl="1">
              <a:lnSpc>
                <a:spcPts val="3726"/>
              </a:lnSpc>
              <a:buAutoNum type="arabicPeriod" startAt="1"/>
            </a:pPr>
            <a:r>
              <a:rPr lang="en-US" sz="2662">
                <a:solidFill>
                  <a:srgbClr val="3E3E3E"/>
                </a:solidFill>
                <a:latin typeface="Poppins"/>
                <a:ea typeface="Poppins"/>
                <a:cs typeface="Poppins"/>
                <a:sym typeface="Poppins"/>
              </a:rPr>
              <a:t>Output &amp; Interface:</a:t>
            </a:r>
          </a:p>
          <a:p>
            <a:pPr algn="l" marL="1149470" indent="-383157" lvl="2">
              <a:lnSpc>
                <a:spcPts val="3726"/>
              </a:lnSpc>
              <a:buFont typeface="Arial"/>
              <a:buChar char="⚬"/>
            </a:pPr>
            <a:r>
              <a:rPr lang="en-US" sz="2662">
                <a:solidFill>
                  <a:srgbClr val="3E3E3E"/>
                </a:solidFill>
                <a:latin typeface="Poppins"/>
                <a:ea typeface="Poppins"/>
                <a:cs typeface="Poppins"/>
                <a:sym typeface="Poppins"/>
              </a:rPr>
              <a:t>Delivers clear, actionable advice to th</a:t>
            </a:r>
            <a:r>
              <a:rPr lang="en-US" sz="2662">
                <a:solidFill>
                  <a:srgbClr val="3E3E3E"/>
                </a:solidFill>
                <a:latin typeface="Poppins"/>
                <a:ea typeface="Poppins"/>
                <a:cs typeface="Poppins"/>
                <a:sym typeface="Poppins"/>
              </a:rPr>
              <a:t>e</a:t>
            </a:r>
            <a:r>
              <a:rPr lang="en-US" sz="2662">
                <a:solidFill>
                  <a:srgbClr val="3E3E3E"/>
                </a:solidFill>
                <a:latin typeface="Poppins"/>
                <a:ea typeface="Poppins"/>
                <a:cs typeface="Poppins"/>
                <a:sym typeface="Poppins"/>
              </a:rPr>
              <a:t> u</a:t>
            </a:r>
            <a:r>
              <a:rPr lang="en-US" sz="2662">
                <a:solidFill>
                  <a:srgbClr val="3E3E3E"/>
                </a:solidFill>
                <a:latin typeface="Poppins"/>
                <a:ea typeface="Poppins"/>
                <a:cs typeface="Poppins"/>
                <a:sym typeface="Poppins"/>
              </a:rPr>
              <a:t>ser:</a:t>
            </a:r>
            <a:r>
              <a:rPr lang="en-US" sz="2662">
                <a:solidFill>
                  <a:srgbClr val="3E3E3E"/>
                </a:solidFill>
                <a:latin typeface="Poppins"/>
                <a:ea typeface="Poppins"/>
                <a:cs typeface="Poppins"/>
                <a:sym typeface="Poppins"/>
              </a:rPr>
              <a:t> "Plant</a:t>
            </a:r>
            <a:r>
              <a:rPr lang="en-US" sz="2662">
                <a:solidFill>
                  <a:srgbClr val="3E3E3E"/>
                </a:solidFill>
                <a:latin typeface="Poppins"/>
                <a:ea typeface="Poppins"/>
                <a:cs typeface="Poppins"/>
                <a:sym typeface="Poppins"/>
              </a:rPr>
              <a:t> [Cr</a:t>
            </a:r>
            <a:r>
              <a:rPr lang="en-US" sz="2662">
                <a:solidFill>
                  <a:srgbClr val="3E3E3E"/>
                </a:solidFill>
                <a:latin typeface="Poppins"/>
                <a:ea typeface="Poppins"/>
                <a:cs typeface="Poppins"/>
                <a:sym typeface="Poppins"/>
              </a:rPr>
              <a:t>op X], With [Y kg]</a:t>
            </a:r>
            <a:r>
              <a:rPr lang="en-US" sz="2662">
                <a:solidFill>
                  <a:srgbClr val="3E3E3E"/>
                </a:solidFill>
                <a:latin typeface="Poppins"/>
                <a:ea typeface="Poppins"/>
                <a:cs typeface="Poppins"/>
                <a:sym typeface="Poppins"/>
              </a:rPr>
              <a:t> Fe</a:t>
            </a:r>
            <a:r>
              <a:rPr lang="en-US" sz="2662">
                <a:solidFill>
                  <a:srgbClr val="3E3E3E"/>
                </a:solidFill>
                <a:latin typeface="Poppins"/>
                <a:ea typeface="Poppins"/>
                <a:cs typeface="Poppins"/>
                <a:sym typeface="Poppins"/>
              </a:rPr>
              <a:t>rtilizer, and [Z Lit</a:t>
            </a:r>
            <a:r>
              <a:rPr lang="en-US" sz="2662">
                <a:solidFill>
                  <a:srgbClr val="3E3E3E"/>
                </a:solidFill>
                <a:latin typeface="Poppins"/>
                <a:ea typeface="Poppins"/>
                <a:cs typeface="Poppins"/>
                <a:sym typeface="Poppins"/>
              </a:rPr>
              <a:t>e</a:t>
            </a:r>
            <a:r>
              <a:rPr lang="en-US" sz="2662">
                <a:solidFill>
                  <a:srgbClr val="3E3E3E"/>
                </a:solidFill>
                <a:latin typeface="Poppins"/>
                <a:ea typeface="Poppins"/>
                <a:cs typeface="Poppins"/>
                <a:sym typeface="Poppins"/>
              </a:rPr>
              <a:t>rs]</a:t>
            </a:r>
            <a:r>
              <a:rPr lang="en-US" sz="2662">
                <a:solidFill>
                  <a:srgbClr val="3E3E3E"/>
                </a:solidFill>
                <a:latin typeface="Poppins"/>
                <a:ea typeface="Poppins"/>
                <a:cs typeface="Poppins"/>
                <a:sym typeface="Poppins"/>
              </a:rPr>
              <a:t> Wat</a:t>
            </a:r>
            <a:r>
              <a:rPr lang="en-US" sz="2662">
                <a:solidFill>
                  <a:srgbClr val="3E3E3E"/>
                </a:solidFill>
                <a:latin typeface="Poppins"/>
                <a:ea typeface="Poppins"/>
                <a:cs typeface="Poppins"/>
                <a:sym typeface="Poppins"/>
              </a:rPr>
              <a:t>er."</a:t>
            </a:r>
          </a:p>
          <a:p>
            <a:pPr algn="l">
              <a:lnSpc>
                <a:spcPts val="4418"/>
              </a:lnSpc>
            </a:pPr>
          </a:p>
        </p:txBody>
      </p:sp>
      <p:sp>
        <p:nvSpPr>
          <p:cNvPr name="TextBox 10" id="10"/>
          <p:cNvSpPr txBox="true"/>
          <p:nvPr/>
        </p:nvSpPr>
        <p:spPr>
          <a:xfrm rot="0">
            <a:off x="1657133" y="456565"/>
            <a:ext cx="12075052" cy="1944266"/>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Ove</a:t>
            </a:r>
            <a:r>
              <a:rPr lang="en-US" sz="6800" b="true">
                <a:solidFill>
                  <a:srgbClr val="2F4F34"/>
                </a:solidFill>
                <a:latin typeface="Agrandir Bold"/>
                <a:ea typeface="Agrandir Bold"/>
                <a:cs typeface="Agrandir Bold"/>
                <a:sym typeface="Agrandir Bold"/>
              </a:rPr>
              <a:t>rview of the proposed solution </a:t>
            </a:r>
          </a:p>
        </p:txBody>
      </p:sp>
      <p:sp>
        <p:nvSpPr>
          <p:cNvPr name="Freeform 11" id="11"/>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2" id="12"/>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3" id="13"/>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4442588" y="3169776"/>
            <a:ext cx="4680732" cy="7342325"/>
          </a:xfrm>
          <a:custGeom>
            <a:avLst/>
            <a:gdLst/>
            <a:ahLst/>
            <a:cxnLst/>
            <a:rect r="r" b="b" t="t" l="l"/>
            <a:pathLst>
              <a:path h="7342325" w="4680732">
                <a:moveTo>
                  <a:pt x="0" y="0"/>
                </a:moveTo>
                <a:lnTo>
                  <a:pt x="4680732" y="0"/>
                </a:lnTo>
                <a:lnTo>
                  <a:pt x="4680732" y="7342324"/>
                </a:lnTo>
                <a:lnTo>
                  <a:pt x="0" y="7342324"/>
                </a:lnTo>
                <a:lnTo>
                  <a:pt x="0" y="0"/>
                </a:lnTo>
                <a:close/>
              </a:path>
            </a:pathLst>
          </a:custGeom>
          <a:blipFill>
            <a:blip r:embed="rId2"/>
            <a:stretch>
              <a:fillRect l="0" t="0" r="0" b="0"/>
            </a:stretch>
          </a:blipFill>
        </p:spPr>
      </p:sp>
      <p:sp>
        <p:nvSpPr>
          <p:cNvPr name="TextBox 6" id="6"/>
          <p:cNvSpPr txBox="true"/>
          <p:nvPr/>
        </p:nvSpPr>
        <p:spPr>
          <a:xfrm rot="0">
            <a:off x="1657133" y="456565"/>
            <a:ext cx="12075052" cy="1944266"/>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Un</a:t>
            </a:r>
            <a:r>
              <a:rPr lang="en-US" sz="6800" b="true">
                <a:solidFill>
                  <a:srgbClr val="2F4F34"/>
                </a:solidFill>
                <a:latin typeface="Agrandir Bold"/>
                <a:ea typeface="Agrandir Bold"/>
                <a:cs typeface="Agrandir Bold"/>
                <a:sym typeface="Agrandir Bold"/>
              </a:rPr>
              <a:t>ique Value Proposition (UVP)</a:t>
            </a:r>
          </a:p>
        </p:txBody>
      </p:sp>
      <p:sp>
        <p:nvSpPr>
          <p:cNvPr name="Freeform 7" id="7"/>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8" id="8"/>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9" id="9"/>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graphicFrame>
        <p:nvGraphicFramePr>
          <p:cNvPr name="Object 10" id="10"/>
          <p:cNvGraphicFramePr/>
          <p:nvPr/>
        </p:nvGraphicFramePr>
        <p:xfrm>
          <a:off x="1657133" y="2400831"/>
          <a:ext cx="5657850" cy="3143250"/>
        </p:xfrm>
        <a:graphic>
          <a:graphicData uri="http://schemas.openxmlformats.org/presentationml/2006/ole">
            <p:oleObj imgW="6781800" imgH="4267200" r:id="rId7" progId="Excel.Sheet.12" name="Worksheet">
              <p:embed/>
              <p:pic>
                <p:nvPicPr>
                  <p:cNvPr name="" id="0"/>
                  <p:cNvPicPr/>
                  <p:nvPr/>
                </p:nvPicPr>
                <p:blipFill>
                  <a:blip r:embed="rId6"/>
                  <a:stretch>
                    <a:fillRect/>
                  </a:stretch>
                </p:blipFill>
                <p:spPr>
                  <a:xfrm>
                    <a:off x="1270000" y="1270000"/>
                    <a:ext cx="1270000" cy="1270000"/>
                  </a:xfrm>
                  <a:prstGeom prst="rect"/>
                </p:spPr>
              </p:pic>
            </p:oleObj>
          </a:graphicData>
        </a:graphic>
      </p:graphicFrame>
      <p:sp>
        <p:nvSpPr>
          <p:cNvPr name="Freeform 11" id="11"/>
          <p:cNvSpPr/>
          <p:nvPr/>
        </p:nvSpPr>
        <p:spPr>
          <a:xfrm flipH="false" flipV="false" rot="2123851">
            <a:off x="596548" y="5884287"/>
            <a:ext cx="1648438" cy="2585786"/>
          </a:xfrm>
          <a:custGeom>
            <a:avLst/>
            <a:gdLst/>
            <a:ahLst/>
            <a:cxnLst/>
            <a:rect r="r" b="b" t="t" l="l"/>
            <a:pathLst>
              <a:path h="2585786" w="1648438">
                <a:moveTo>
                  <a:pt x="0" y="0"/>
                </a:moveTo>
                <a:lnTo>
                  <a:pt x="1648439" y="0"/>
                </a:lnTo>
                <a:lnTo>
                  <a:pt x="1648439" y="2585786"/>
                </a:lnTo>
                <a:lnTo>
                  <a:pt x="0" y="2585786"/>
                </a:lnTo>
                <a:lnTo>
                  <a:pt x="0" y="0"/>
                </a:lnTo>
                <a:close/>
              </a:path>
            </a:pathLst>
          </a:custGeom>
          <a:blipFill>
            <a:blip r:embed="rId2"/>
            <a:stretch>
              <a:fillRect l="0" t="0" r="0" b="0"/>
            </a:stretch>
          </a:blipFill>
        </p:spPr>
      </p:sp>
      <p:sp>
        <p:nvSpPr>
          <p:cNvPr name="Freeform 12" id="12"/>
          <p:cNvSpPr/>
          <p:nvPr/>
        </p:nvSpPr>
        <p:spPr>
          <a:xfrm flipH="false" flipV="false" rot="-1945751">
            <a:off x="14809229" y="1503930"/>
            <a:ext cx="1648438" cy="2585786"/>
          </a:xfrm>
          <a:custGeom>
            <a:avLst/>
            <a:gdLst/>
            <a:ahLst/>
            <a:cxnLst/>
            <a:rect r="r" b="b" t="t" l="l"/>
            <a:pathLst>
              <a:path h="2585786" w="1648438">
                <a:moveTo>
                  <a:pt x="0" y="0"/>
                </a:moveTo>
                <a:lnTo>
                  <a:pt x="1648439" y="0"/>
                </a:lnTo>
                <a:lnTo>
                  <a:pt x="1648439" y="2585786"/>
                </a:lnTo>
                <a:lnTo>
                  <a:pt x="0" y="2585786"/>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0" y="1374205"/>
            <a:ext cx="9355009" cy="7759885"/>
            <a:chOff x="0" y="0"/>
            <a:chExt cx="2463871" cy="2043756"/>
          </a:xfrm>
        </p:grpSpPr>
        <p:sp>
          <p:nvSpPr>
            <p:cNvPr name="Freeform 6" id="6"/>
            <p:cNvSpPr/>
            <p:nvPr/>
          </p:nvSpPr>
          <p:spPr>
            <a:xfrm flipH="false" flipV="false" rot="0">
              <a:off x="0" y="0"/>
              <a:ext cx="2463871" cy="2043756"/>
            </a:xfrm>
            <a:custGeom>
              <a:avLst/>
              <a:gdLst/>
              <a:ahLst/>
              <a:cxnLst/>
              <a:rect r="r" b="b" t="t" l="l"/>
              <a:pathLst>
                <a:path h="2043756" w="2463871">
                  <a:moveTo>
                    <a:pt x="42206" y="0"/>
                  </a:moveTo>
                  <a:lnTo>
                    <a:pt x="2421665" y="0"/>
                  </a:lnTo>
                  <a:cubicBezTo>
                    <a:pt x="2444974" y="0"/>
                    <a:pt x="2463871" y="18896"/>
                    <a:pt x="2463871" y="42206"/>
                  </a:cubicBezTo>
                  <a:lnTo>
                    <a:pt x="2463871" y="2001550"/>
                  </a:lnTo>
                  <a:cubicBezTo>
                    <a:pt x="2463871" y="2024860"/>
                    <a:pt x="2444974" y="2043756"/>
                    <a:pt x="2421665" y="2043756"/>
                  </a:cubicBezTo>
                  <a:lnTo>
                    <a:pt x="42206" y="2043756"/>
                  </a:lnTo>
                  <a:cubicBezTo>
                    <a:pt x="18896" y="2043756"/>
                    <a:pt x="0" y="2024860"/>
                    <a:pt x="0" y="2001550"/>
                  </a:cubicBezTo>
                  <a:lnTo>
                    <a:pt x="0" y="42206"/>
                  </a:lnTo>
                  <a:cubicBezTo>
                    <a:pt x="0" y="18896"/>
                    <a:pt x="18896" y="0"/>
                    <a:pt x="42206" y="0"/>
                  </a:cubicBezTo>
                  <a:close/>
                </a:path>
              </a:pathLst>
            </a:custGeom>
            <a:solidFill>
              <a:srgbClr val="444C2D"/>
            </a:solidFill>
          </p:spPr>
        </p:sp>
        <p:sp>
          <p:nvSpPr>
            <p:cNvPr name="TextBox 7" id="7"/>
            <p:cNvSpPr txBox="true"/>
            <p:nvPr/>
          </p:nvSpPr>
          <p:spPr>
            <a:xfrm>
              <a:off x="0" y="-66675"/>
              <a:ext cx="2463871" cy="2110431"/>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0">
            <a:off x="14442588" y="3169776"/>
            <a:ext cx="4680732" cy="7342325"/>
          </a:xfrm>
          <a:custGeom>
            <a:avLst/>
            <a:gdLst/>
            <a:ahLst/>
            <a:cxnLst/>
            <a:rect r="r" b="b" t="t" l="l"/>
            <a:pathLst>
              <a:path h="7342325" w="4680732">
                <a:moveTo>
                  <a:pt x="0" y="0"/>
                </a:moveTo>
                <a:lnTo>
                  <a:pt x="4680732" y="0"/>
                </a:lnTo>
                <a:lnTo>
                  <a:pt x="4680732" y="7342324"/>
                </a:lnTo>
                <a:lnTo>
                  <a:pt x="0" y="7342324"/>
                </a:lnTo>
                <a:lnTo>
                  <a:pt x="0" y="0"/>
                </a:lnTo>
                <a:close/>
              </a:path>
            </a:pathLst>
          </a:custGeom>
          <a:blipFill>
            <a:blip r:embed="rId2"/>
            <a:stretch>
              <a:fillRect l="0" t="0" r="0" b="0"/>
            </a:stretch>
          </a:blipFill>
        </p:spPr>
      </p:sp>
      <p:sp>
        <p:nvSpPr>
          <p:cNvPr name="Freeform 9" id="9"/>
          <p:cNvSpPr/>
          <p:nvPr/>
        </p:nvSpPr>
        <p:spPr>
          <a:xfrm flipH="false" flipV="false" rot="-1873673">
            <a:off x="-209535" y="6432528"/>
            <a:ext cx="1648438" cy="2585786"/>
          </a:xfrm>
          <a:custGeom>
            <a:avLst/>
            <a:gdLst/>
            <a:ahLst/>
            <a:cxnLst/>
            <a:rect r="r" b="b" t="t" l="l"/>
            <a:pathLst>
              <a:path h="2585786" w="1648438">
                <a:moveTo>
                  <a:pt x="0" y="0"/>
                </a:moveTo>
                <a:lnTo>
                  <a:pt x="1648438" y="0"/>
                </a:lnTo>
                <a:lnTo>
                  <a:pt x="1648438" y="2585786"/>
                </a:lnTo>
                <a:lnTo>
                  <a:pt x="0" y="2585786"/>
                </a:lnTo>
                <a:lnTo>
                  <a:pt x="0" y="0"/>
                </a:lnTo>
                <a:close/>
              </a:path>
            </a:pathLst>
          </a:custGeom>
          <a:blipFill>
            <a:blip r:embed="rId2"/>
            <a:stretch>
              <a:fillRect l="0" t="0" r="0" b="0"/>
            </a:stretch>
          </a:blipFill>
        </p:spPr>
      </p:sp>
      <p:sp>
        <p:nvSpPr>
          <p:cNvPr name="TextBox 10" id="10"/>
          <p:cNvSpPr txBox="true"/>
          <p:nvPr/>
        </p:nvSpPr>
        <p:spPr>
          <a:xfrm rot="0">
            <a:off x="169294" y="3986326"/>
            <a:ext cx="9987630" cy="1668054"/>
          </a:xfrm>
          <a:prstGeom prst="rect">
            <a:avLst/>
          </a:prstGeom>
        </p:spPr>
        <p:txBody>
          <a:bodyPr anchor="t" rtlCol="false" tIns="0" lIns="0" bIns="0" rIns="0">
            <a:spAutoFit/>
          </a:bodyPr>
          <a:lstStyle/>
          <a:p>
            <a:pPr algn="l">
              <a:lnSpc>
                <a:spcPts val="10321"/>
              </a:lnSpc>
            </a:pPr>
            <a:r>
              <a:rPr lang="en-US" sz="10321" b="true">
                <a:solidFill>
                  <a:srgbClr val="FFFFFF"/>
                </a:solidFill>
                <a:latin typeface="Agrandir Bold"/>
                <a:ea typeface="Agrandir Bold"/>
                <a:cs typeface="Agrandir Bold"/>
                <a:sym typeface="Agrandir Bold"/>
              </a:rPr>
              <a:t>Methodology</a:t>
            </a:r>
          </a:p>
        </p:txBody>
      </p:sp>
      <p:sp>
        <p:nvSpPr>
          <p:cNvPr name="Freeform 11" id="11"/>
          <p:cNvSpPr/>
          <p:nvPr/>
        </p:nvSpPr>
        <p:spPr>
          <a:xfrm flipH="false" flipV="false" rot="2123851">
            <a:off x="8046145" y="6309867"/>
            <a:ext cx="1648438" cy="2585786"/>
          </a:xfrm>
          <a:custGeom>
            <a:avLst/>
            <a:gdLst/>
            <a:ahLst/>
            <a:cxnLst/>
            <a:rect r="r" b="b" t="t" l="l"/>
            <a:pathLst>
              <a:path h="2585786" w="1648438">
                <a:moveTo>
                  <a:pt x="0" y="0"/>
                </a:moveTo>
                <a:lnTo>
                  <a:pt x="1648439" y="0"/>
                </a:lnTo>
                <a:lnTo>
                  <a:pt x="1648439" y="2585785"/>
                </a:lnTo>
                <a:lnTo>
                  <a:pt x="0" y="2585785"/>
                </a:lnTo>
                <a:lnTo>
                  <a:pt x="0" y="0"/>
                </a:lnTo>
                <a:close/>
              </a:path>
            </a:pathLst>
          </a:custGeom>
          <a:blipFill>
            <a:blip r:embed="rId2"/>
            <a:stretch>
              <a:fillRect l="0" t="0" r="0" b="0"/>
            </a:stretch>
          </a:blipFill>
        </p:spPr>
      </p:sp>
      <p:sp>
        <p:nvSpPr>
          <p:cNvPr name="Freeform 12" id="12"/>
          <p:cNvSpPr/>
          <p:nvPr/>
        </p:nvSpPr>
        <p:spPr>
          <a:xfrm flipH="false" flipV="false" rot="-1435803">
            <a:off x="7633229" y="-29336"/>
            <a:ext cx="1648438" cy="2585786"/>
          </a:xfrm>
          <a:custGeom>
            <a:avLst/>
            <a:gdLst/>
            <a:ahLst/>
            <a:cxnLst/>
            <a:rect r="r" b="b" t="t" l="l"/>
            <a:pathLst>
              <a:path h="2585786" w="1648438">
                <a:moveTo>
                  <a:pt x="0" y="0"/>
                </a:moveTo>
                <a:lnTo>
                  <a:pt x="1648439" y="0"/>
                </a:lnTo>
                <a:lnTo>
                  <a:pt x="1648439" y="2585786"/>
                </a:lnTo>
                <a:lnTo>
                  <a:pt x="0" y="2585786"/>
                </a:lnTo>
                <a:lnTo>
                  <a:pt x="0" y="0"/>
                </a:lnTo>
                <a:close/>
              </a:path>
            </a:pathLst>
          </a:custGeom>
          <a:blipFill>
            <a:blip r:embed="rId2"/>
            <a:stretch>
              <a:fillRect l="0" t="0" r="0" b="0"/>
            </a:stretch>
          </a:blipFill>
        </p:spPr>
      </p:sp>
      <p:grpSp>
        <p:nvGrpSpPr>
          <p:cNvPr name="Group 13" id="13"/>
          <p:cNvGrpSpPr/>
          <p:nvPr/>
        </p:nvGrpSpPr>
        <p:grpSpPr>
          <a:xfrm rot="0">
            <a:off x="3642689" y="2595148"/>
            <a:ext cx="1149256" cy="11492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47625"/>
              <a:ext cx="660400" cy="784225"/>
            </a:xfrm>
            <a:prstGeom prst="rect">
              <a:avLst/>
            </a:prstGeom>
          </p:spPr>
          <p:txBody>
            <a:bodyPr anchor="ctr" rtlCol="false" tIns="50800" lIns="50800" bIns="50800" rIns="50800"/>
            <a:lstStyle/>
            <a:p>
              <a:pPr algn="ctr">
                <a:lnSpc>
                  <a:spcPts val="3359"/>
                </a:lnSpc>
              </a:pPr>
              <a:r>
                <a:rPr lang="en-US" b="true" sz="2399">
                  <a:solidFill>
                    <a:srgbClr val="4C4240"/>
                  </a:solidFill>
                  <a:latin typeface="Agrandir Bold"/>
                  <a:ea typeface="Agrandir Bold"/>
                  <a:cs typeface="Agrandir Bold"/>
                  <a:sym typeface="Agrandir Bold"/>
                </a:rPr>
                <a:t>4</a:t>
              </a:r>
            </a:p>
          </p:txBody>
        </p:sp>
      </p:grpSp>
      <p:sp>
        <p:nvSpPr>
          <p:cNvPr name="Freeform 16" id="16"/>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7" id="17"/>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8" id="18"/>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028700" y="1263557"/>
            <a:ext cx="17837795" cy="7759885"/>
            <a:chOff x="0" y="0"/>
            <a:chExt cx="4698020" cy="2043756"/>
          </a:xfrm>
        </p:grpSpPr>
        <p:sp>
          <p:nvSpPr>
            <p:cNvPr name="Freeform 3" id="3"/>
            <p:cNvSpPr/>
            <p:nvPr/>
          </p:nvSpPr>
          <p:spPr>
            <a:xfrm flipH="false" flipV="false" rot="0">
              <a:off x="0" y="0"/>
              <a:ext cx="4698020" cy="2043756"/>
            </a:xfrm>
            <a:custGeom>
              <a:avLst/>
              <a:gdLst/>
              <a:ahLst/>
              <a:cxnLst/>
              <a:rect r="r" b="b" t="t" l="l"/>
              <a:pathLst>
                <a:path h="2043756" w="4698020">
                  <a:moveTo>
                    <a:pt x="22135" y="0"/>
                  </a:moveTo>
                  <a:lnTo>
                    <a:pt x="4675885" y="0"/>
                  </a:lnTo>
                  <a:cubicBezTo>
                    <a:pt x="4688110" y="0"/>
                    <a:pt x="4698020" y="9910"/>
                    <a:pt x="4698020" y="22135"/>
                  </a:cubicBezTo>
                  <a:lnTo>
                    <a:pt x="4698020" y="2021621"/>
                  </a:lnTo>
                  <a:cubicBezTo>
                    <a:pt x="4698020" y="2027492"/>
                    <a:pt x="4695688" y="2033122"/>
                    <a:pt x="4691537" y="2037273"/>
                  </a:cubicBezTo>
                  <a:cubicBezTo>
                    <a:pt x="4687386" y="2041424"/>
                    <a:pt x="4681756" y="2043756"/>
                    <a:pt x="4675885" y="2043756"/>
                  </a:cubicBezTo>
                  <a:lnTo>
                    <a:pt x="22135" y="2043756"/>
                  </a:lnTo>
                  <a:cubicBezTo>
                    <a:pt x="16264" y="2043756"/>
                    <a:pt x="10634" y="2041424"/>
                    <a:pt x="6483" y="2037273"/>
                  </a:cubicBezTo>
                  <a:cubicBezTo>
                    <a:pt x="2332" y="2033122"/>
                    <a:pt x="0" y="2027492"/>
                    <a:pt x="0" y="2021621"/>
                  </a:cubicBezTo>
                  <a:lnTo>
                    <a:pt x="0" y="22135"/>
                  </a:lnTo>
                  <a:cubicBezTo>
                    <a:pt x="0" y="16264"/>
                    <a:pt x="2332" y="10634"/>
                    <a:pt x="6483" y="6483"/>
                  </a:cubicBezTo>
                  <a:cubicBezTo>
                    <a:pt x="10634" y="2332"/>
                    <a:pt x="16264" y="0"/>
                    <a:pt x="22135" y="0"/>
                  </a:cubicBezTo>
                  <a:close/>
                </a:path>
              </a:pathLst>
            </a:custGeom>
            <a:solidFill>
              <a:srgbClr val="24898E"/>
            </a:solidFill>
          </p:spPr>
        </p:sp>
        <p:sp>
          <p:nvSpPr>
            <p:cNvPr name="TextBox 4" id="4"/>
            <p:cNvSpPr txBox="true"/>
            <p:nvPr/>
          </p:nvSpPr>
          <p:spPr>
            <a:xfrm>
              <a:off x="0" y="-66675"/>
              <a:ext cx="4698020" cy="211043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930853" y="1263557"/>
            <a:ext cx="2106776" cy="7759885"/>
            <a:chOff x="0" y="0"/>
            <a:chExt cx="554871" cy="2043756"/>
          </a:xfrm>
        </p:grpSpPr>
        <p:sp>
          <p:nvSpPr>
            <p:cNvPr name="Freeform 6" id="6"/>
            <p:cNvSpPr/>
            <p:nvPr/>
          </p:nvSpPr>
          <p:spPr>
            <a:xfrm flipH="false" flipV="false" rot="0">
              <a:off x="0" y="0"/>
              <a:ext cx="554871" cy="2043756"/>
            </a:xfrm>
            <a:custGeom>
              <a:avLst/>
              <a:gdLst/>
              <a:ahLst/>
              <a:cxnLst/>
              <a:rect r="r" b="b" t="t" l="l"/>
              <a:pathLst>
                <a:path h="2043756" w="554871">
                  <a:moveTo>
                    <a:pt x="187413" y="0"/>
                  </a:moveTo>
                  <a:lnTo>
                    <a:pt x="367458" y="0"/>
                  </a:lnTo>
                  <a:cubicBezTo>
                    <a:pt x="417163" y="0"/>
                    <a:pt x="464832" y="19745"/>
                    <a:pt x="499979" y="54892"/>
                  </a:cubicBezTo>
                  <a:cubicBezTo>
                    <a:pt x="535126" y="90039"/>
                    <a:pt x="554871" y="137708"/>
                    <a:pt x="554871" y="187413"/>
                  </a:cubicBezTo>
                  <a:lnTo>
                    <a:pt x="554871" y="1856343"/>
                  </a:lnTo>
                  <a:cubicBezTo>
                    <a:pt x="554871" y="1959848"/>
                    <a:pt x="470963" y="2043756"/>
                    <a:pt x="367458" y="2043756"/>
                  </a:cubicBezTo>
                  <a:lnTo>
                    <a:pt x="187413" y="2043756"/>
                  </a:lnTo>
                  <a:cubicBezTo>
                    <a:pt x="83908" y="2043756"/>
                    <a:pt x="0" y="1959848"/>
                    <a:pt x="0" y="1856343"/>
                  </a:cubicBezTo>
                  <a:lnTo>
                    <a:pt x="0" y="187413"/>
                  </a:lnTo>
                  <a:cubicBezTo>
                    <a:pt x="0" y="83908"/>
                    <a:pt x="83908" y="0"/>
                    <a:pt x="187413" y="0"/>
                  </a:cubicBezTo>
                  <a:close/>
                </a:path>
              </a:pathLst>
            </a:custGeom>
            <a:solidFill>
              <a:srgbClr val="24898E"/>
            </a:solidFill>
          </p:spPr>
        </p:sp>
        <p:sp>
          <p:nvSpPr>
            <p:cNvPr name="TextBox 7" id="7"/>
            <p:cNvSpPr txBox="true"/>
            <p:nvPr/>
          </p:nvSpPr>
          <p:spPr>
            <a:xfrm>
              <a:off x="0" y="-66675"/>
              <a:ext cx="554871" cy="2110431"/>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0">
            <a:off x="0" y="1263557"/>
            <a:ext cx="18288000" cy="7759885"/>
          </a:xfrm>
          <a:custGeom>
            <a:avLst/>
            <a:gdLst/>
            <a:ahLst/>
            <a:cxnLst/>
            <a:rect r="r" b="b" t="t" l="l"/>
            <a:pathLst>
              <a:path h="7759885" w="18288000">
                <a:moveTo>
                  <a:pt x="0" y="0"/>
                </a:moveTo>
                <a:lnTo>
                  <a:pt x="18288000" y="0"/>
                </a:lnTo>
                <a:lnTo>
                  <a:pt x="18288000" y="7759886"/>
                </a:lnTo>
                <a:lnTo>
                  <a:pt x="0" y="7759886"/>
                </a:lnTo>
                <a:lnTo>
                  <a:pt x="0" y="0"/>
                </a:lnTo>
                <a:close/>
              </a:path>
            </a:pathLst>
          </a:custGeom>
          <a:blipFill>
            <a:blip r:embed="rId2"/>
            <a:stretch>
              <a:fillRect l="0" t="-4352" r="0" b="-4352"/>
            </a:stretch>
          </a:blipFill>
        </p:spPr>
      </p:sp>
      <p:sp>
        <p:nvSpPr>
          <p:cNvPr name="Freeform 9" id="9"/>
          <p:cNvSpPr/>
          <p:nvPr/>
        </p:nvSpPr>
        <p:spPr>
          <a:xfrm flipH="false" flipV="false" rot="0">
            <a:off x="15276360" y="6956043"/>
            <a:ext cx="4355204" cy="3777149"/>
          </a:xfrm>
          <a:custGeom>
            <a:avLst/>
            <a:gdLst/>
            <a:ahLst/>
            <a:cxnLst/>
            <a:rect r="r" b="b" t="t" l="l"/>
            <a:pathLst>
              <a:path h="3777149" w="4355204">
                <a:moveTo>
                  <a:pt x="0" y="0"/>
                </a:moveTo>
                <a:lnTo>
                  <a:pt x="4355204" y="0"/>
                </a:lnTo>
                <a:lnTo>
                  <a:pt x="4355204" y="3777149"/>
                </a:lnTo>
                <a:lnTo>
                  <a:pt x="0" y="377714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5"/>
            <a:stretch>
              <a:fillRect l="0" t="0" r="0" b="0"/>
            </a:stretch>
          </a:blipFill>
        </p:spPr>
      </p:sp>
      <p:sp>
        <p:nvSpPr>
          <p:cNvPr name="Freeform 11" id="11"/>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6"/>
            <a:stretch>
              <a:fillRect l="0" t="0" r="0" b="0"/>
            </a:stretch>
          </a:blipFill>
        </p:spPr>
      </p:sp>
      <p:sp>
        <p:nvSpPr>
          <p:cNvPr name="Freeform 12" id="12"/>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7"/>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642538" y="1543685"/>
            <a:ext cx="13718617" cy="8452910"/>
            <a:chOff x="0" y="0"/>
            <a:chExt cx="3613134" cy="2226281"/>
          </a:xfrm>
        </p:grpSpPr>
        <p:sp>
          <p:nvSpPr>
            <p:cNvPr name="Freeform 3" id="3"/>
            <p:cNvSpPr/>
            <p:nvPr/>
          </p:nvSpPr>
          <p:spPr>
            <a:xfrm flipH="false" flipV="false" rot="0">
              <a:off x="0" y="0"/>
              <a:ext cx="3613134" cy="2226281"/>
            </a:xfrm>
            <a:custGeom>
              <a:avLst/>
              <a:gdLst/>
              <a:ahLst/>
              <a:cxnLst/>
              <a:rect r="r" b="b" t="t" l="l"/>
              <a:pathLst>
                <a:path h="2226281" w="3613134">
                  <a:moveTo>
                    <a:pt x="28781" y="0"/>
                  </a:moveTo>
                  <a:lnTo>
                    <a:pt x="3584353" y="0"/>
                  </a:lnTo>
                  <a:cubicBezTo>
                    <a:pt x="3591986" y="0"/>
                    <a:pt x="3599306" y="3032"/>
                    <a:pt x="3604704" y="8430"/>
                  </a:cubicBezTo>
                  <a:cubicBezTo>
                    <a:pt x="3610101" y="13827"/>
                    <a:pt x="3613134" y="21148"/>
                    <a:pt x="3613134" y="28781"/>
                  </a:cubicBezTo>
                  <a:lnTo>
                    <a:pt x="3613134" y="2197500"/>
                  </a:lnTo>
                  <a:cubicBezTo>
                    <a:pt x="3613134" y="2205133"/>
                    <a:pt x="3610101" y="2212454"/>
                    <a:pt x="3604704" y="2217851"/>
                  </a:cubicBezTo>
                  <a:cubicBezTo>
                    <a:pt x="3599306" y="2223249"/>
                    <a:pt x="3591986" y="2226281"/>
                    <a:pt x="3584353" y="2226281"/>
                  </a:cubicBezTo>
                  <a:lnTo>
                    <a:pt x="28781" y="2226281"/>
                  </a:lnTo>
                  <a:cubicBezTo>
                    <a:pt x="21148" y="2226281"/>
                    <a:pt x="13827" y="2223249"/>
                    <a:pt x="8430" y="2217851"/>
                  </a:cubicBezTo>
                  <a:cubicBezTo>
                    <a:pt x="3032" y="2212454"/>
                    <a:pt x="0" y="2205133"/>
                    <a:pt x="0" y="2197500"/>
                  </a:cubicBezTo>
                  <a:lnTo>
                    <a:pt x="0" y="28781"/>
                  </a:lnTo>
                  <a:cubicBezTo>
                    <a:pt x="0" y="21148"/>
                    <a:pt x="3032" y="13827"/>
                    <a:pt x="8430" y="8430"/>
                  </a:cubicBezTo>
                  <a:cubicBezTo>
                    <a:pt x="13827" y="3032"/>
                    <a:pt x="21148" y="0"/>
                    <a:pt x="28781" y="0"/>
                  </a:cubicBezTo>
                  <a:close/>
                </a:path>
              </a:pathLst>
            </a:custGeom>
            <a:solidFill>
              <a:srgbClr val="E3EEDC"/>
            </a:solidFill>
          </p:spPr>
        </p:sp>
        <p:sp>
          <p:nvSpPr>
            <p:cNvPr name="TextBox 4" id="4"/>
            <p:cNvSpPr txBox="true"/>
            <p:nvPr/>
          </p:nvSpPr>
          <p:spPr>
            <a:xfrm>
              <a:off x="0" y="-66675"/>
              <a:ext cx="3613134" cy="2292956"/>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2"/>
            <a:stretch>
              <a:fillRect l="0" t="0" r="0" b="0"/>
            </a:stretch>
          </a:blipFill>
        </p:spPr>
      </p:sp>
      <p:sp>
        <p:nvSpPr>
          <p:cNvPr name="TextBox 6" id="6"/>
          <p:cNvSpPr txBox="true"/>
          <p:nvPr/>
        </p:nvSpPr>
        <p:spPr>
          <a:xfrm rot="0">
            <a:off x="1838457" y="456565"/>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Data C</a:t>
            </a:r>
            <a:r>
              <a:rPr lang="en-US" sz="6800" b="true">
                <a:solidFill>
                  <a:srgbClr val="2F4F34"/>
                </a:solidFill>
                <a:latin typeface="Agrandir Bold"/>
                <a:ea typeface="Agrandir Bold"/>
                <a:cs typeface="Agrandir Bold"/>
                <a:sym typeface="Agrandir Bold"/>
              </a:rPr>
              <a:t>ollection</a:t>
            </a:r>
          </a:p>
        </p:txBody>
      </p:sp>
      <p:sp>
        <p:nvSpPr>
          <p:cNvPr name="TextBox 7" id="7"/>
          <p:cNvSpPr txBox="true"/>
          <p:nvPr/>
        </p:nvSpPr>
        <p:spPr>
          <a:xfrm rot="0">
            <a:off x="1049162" y="1839266"/>
            <a:ext cx="12403050" cy="8102911"/>
          </a:xfrm>
          <a:prstGeom prst="rect">
            <a:avLst/>
          </a:prstGeom>
        </p:spPr>
        <p:txBody>
          <a:bodyPr anchor="t" rtlCol="false" tIns="0" lIns="0" bIns="0" rIns="0">
            <a:spAutoFit/>
          </a:bodyPr>
          <a:lstStyle/>
          <a:p>
            <a:pPr algn="l">
              <a:lnSpc>
                <a:spcPts val="3812"/>
              </a:lnSpc>
            </a:pPr>
            <a:r>
              <a:rPr lang="en-US" sz="2558">
                <a:solidFill>
                  <a:srgbClr val="3E3E3E"/>
                </a:solidFill>
                <a:latin typeface="Poppins"/>
                <a:ea typeface="Poppins"/>
                <a:cs typeface="Poppins"/>
                <a:sym typeface="Poppins"/>
              </a:rPr>
              <a:t>To ensure high-quality and realistic training data, we created a FAO-based regenerated dataset derived from internationally recommended soil and climate ranges.</a:t>
            </a:r>
          </a:p>
          <a:p>
            <a:pPr algn="l" marL="552364" indent="-276182" lvl="1">
              <a:lnSpc>
                <a:spcPts val="3812"/>
              </a:lnSpc>
              <a:buFont typeface="Arial"/>
              <a:buChar char="•"/>
            </a:pPr>
            <a:r>
              <a:rPr lang="en-US" sz="2558">
                <a:solidFill>
                  <a:srgbClr val="3E3E3E"/>
                </a:solidFill>
                <a:latin typeface="Poppins"/>
                <a:ea typeface="Poppins"/>
                <a:cs typeface="Poppins"/>
                <a:sym typeface="Poppins"/>
              </a:rPr>
              <a:t> The dataset contains </a:t>
            </a:r>
            <a:r>
              <a:rPr lang="en-US" b="true" sz="2558">
                <a:solidFill>
                  <a:srgbClr val="3E3E3E"/>
                </a:solidFill>
                <a:latin typeface="Poppins Bold"/>
                <a:ea typeface="Poppins Bold"/>
                <a:cs typeface="Poppins Bold"/>
                <a:sym typeface="Poppins Bold"/>
              </a:rPr>
              <a:t>66,000 samples</a:t>
            </a:r>
            <a:r>
              <a:rPr lang="en-US" sz="2558">
                <a:solidFill>
                  <a:srgbClr val="3E3E3E"/>
                </a:solidFill>
                <a:latin typeface="Poppins"/>
                <a:ea typeface="Poppins"/>
                <a:cs typeface="Poppins"/>
                <a:sym typeface="Poppins"/>
              </a:rPr>
              <a:t>, each representing a complete soil profile with N, P, K, temperature, humidity, pH, and rainfall.</a:t>
            </a:r>
          </a:p>
          <a:p>
            <a:pPr algn="l" marL="552364" indent="-276182" lvl="1">
              <a:lnSpc>
                <a:spcPts val="3812"/>
              </a:lnSpc>
              <a:buFont typeface="Arial"/>
              <a:buChar char="•"/>
            </a:pPr>
            <a:r>
              <a:rPr lang="en-US" sz="2558">
                <a:solidFill>
                  <a:srgbClr val="3E3E3E"/>
                </a:solidFill>
                <a:latin typeface="Poppins"/>
                <a:ea typeface="Poppins"/>
                <a:cs typeface="Poppins"/>
                <a:sym typeface="Poppins"/>
              </a:rPr>
              <a:t> We included </a:t>
            </a:r>
            <a:r>
              <a:rPr lang="en-US" b="true" sz="2558">
                <a:solidFill>
                  <a:srgbClr val="3E3E3E"/>
                </a:solidFill>
                <a:latin typeface="Poppins Bold"/>
                <a:ea typeface="Poppins Bold"/>
                <a:cs typeface="Poppins Bold"/>
                <a:sym typeface="Poppins Bold"/>
              </a:rPr>
              <a:t>22 different crops</a:t>
            </a:r>
            <a:r>
              <a:rPr lang="en-US" sz="2558">
                <a:solidFill>
                  <a:srgbClr val="3E3E3E"/>
                </a:solidFill>
                <a:latin typeface="Poppins"/>
                <a:ea typeface="Poppins"/>
                <a:cs typeface="Poppins"/>
                <a:sym typeface="Poppins"/>
              </a:rPr>
              <a:t>, assigning 3,000 samples to each crop to maintain perfect class balance and support robust predictive modeling.</a:t>
            </a:r>
          </a:p>
          <a:p>
            <a:pPr algn="l" marL="552364" indent="-276182" lvl="1">
              <a:lnSpc>
                <a:spcPts val="3812"/>
              </a:lnSpc>
              <a:buFont typeface="Arial"/>
              <a:buChar char="•"/>
            </a:pPr>
            <a:r>
              <a:rPr lang="en-US" sz="2558">
                <a:solidFill>
                  <a:srgbClr val="3E3E3E"/>
                </a:solidFill>
                <a:latin typeface="Poppins"/>
                <a:ea typeface="Poppins"/>
                <a:cs typeface="Poppins"/>
                <a:sym typeface="Poppins"/>
              </a:rPr>
              <a:t>These crops include fruits, vegetables, cereals, legumes, and industrial crops, ensuring that the model learns from a wide variety of soil–crop relationships.</a:t>
            </a:r>
          </a:p>
          <a:p>
            <a:pPr algn="l" marL="552364" indent="-276182" lvl="1">
              <a:lnSpc>
                <a:spcPts val="3812"/>
              </a:lnSpc>
              <a:buFont typeface="Arial"/>
              <a:buChar char="•"/>
            </a:pPr>
            <a:r>
              <a:rPr lang="en-US" sz="2558">
                <a:solidFill>
                  <a:srgbClr val="3E3E3E"/>
                </a:solidFill>
                <a:latin typeface="Poppins"/>
                <a:ea typeface="Poppins"/>
                <a:cs typeface="Poppins"/>
                <a:sym typeface="Poppins"/>
              </a:rPr>
              <a:t>The dataset features crops such as: Rice, Maize, Chickpea, Kidney Beans, Pigeon Pea, Moth Beans, Mung Beans, Black Gram, Lentils, Pomegranate, Banana, Mango, Grapes, Watermelon, Muskmelon, Apple, Orange, Papaya, Cucumber, Coconut, Cotton, and Jute.</a:t>
            </a:r>
          </a:p>
          <a:p>
            <a:pPr algn="l">
              <a:lnSpc>
                <a:spcPts val="3812"/>
              </a:lnSpc>
            </a:pPr>
            <a:r>
              <a:rPr lang="en-US" sz="2558">
                <a:solidFill>
                  <a:srgbClr val="3E3E3E"/>
                </a:solidFill>
                <a:latin typeface="Poppins"/>
                <a:ea typeface="Poppins"/>
                <a:cs typeface="Poppins"/>
                <a:sym typeface="Poppins"/>
              </a:rPr>
              <a:t>This diversity enables Plantify to generate accurate and reliable recommendations across different soil conditions and farming needs.</a:t>
            </a:r>
          </a:p>
          <a:p>
            <a:pPr algn="l">
              <a:lnSpc>
                <a:spcPts val="3812"/>
              </a:lnSpc>
            </a:pPr>
          </a:p>
        </p:txBody>
      </p:sp>
      <p:sp>
        <p:nvSpPr>
          <p:cNvPr name="Freeform 8" id="8"/>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9" id="9"/>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0" id="10"/>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grpSp>
        <p:nvGrpSpPr>
          <p:cNvPr name="Group 11" id="11"/>
          <p:cNvGrpSpPr/>
          <p:nvPr/>
        </p:nvGrpSpPr>
        <p:grpSpPr>
          <a:xfrm rot="0">
            <a:off x="17240683" y="1415957"/>
            <a:ext cx="1478149" cy="7759885"/>
            <a:chOff x="0" y="0"/>
            <a:chExt cx="389307" cy="2043756"/>
          </a:xfrm>
        </p:grpSpPr>
        <p:sp>
          <p:nvSpPr>
            <p:cNvPr name="Freeform 12" id="12"/>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3" id="13"/>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028700" y="2541073"/>
            <a:ext cx="13366180" cy="5779018"/>
            <a:chOff x="0" y="0"/>
            <a:chExt cx="17821573" cy="7705357"/>
          </a:xfrm>
        </p:grpSpPr>
        <p:grpSp>
          <p:nvGrpSpPr>
            <p:cNvPr name="Group 3" id="3"/>
            <p:cNvGrpSpPr/>
            <p:nvPr/>
          </p:nvGrpSpPr>
          <p:grpSpPr>
            <a:xfrm rot="0">
              <a:off x="0" y="0"/>
              <a:ext cx="17821573" cy="7705357"/>
              <a:chOff x="0" y="0"/>
              <a:chExt cx="3520311" cy="1522046"/>
            </a:xfrm>
          </p:grpSpPr>
          <p:sp>
            <p:nvSpPr>
              <p:cNvPr name="Freeform 4" id="4"/>
              <p:cNvSpPr/>
              <p:nvPr/>
            </p:nvSpPr>
            <p:spPr>
              <a:xfrm flipH="false" flipV="false" rot="0">
                <a:off x="0" y="0"/>
                <a:ext cx="3520311" cy="1522046"/>
              </a:xfrm>
              <a:custGeom>
                <a:avLst/>
                <a:gdLst/>
                <a:ahLst/>
                <a:cxnLst/>
                <a:rect r="r" b="b" t="t" l="l"/>
                <a:pathLst>
                  <a:path h="1522046" w="3520311">
                    <a:moveTo>
                      <a:pt x="29540" y="0"/>
                    </a:moveTo>
                    <a:lnTo>
                      <a:pt x="3490771" y="0"/>
                    </a:lnTo>
                    <a:cubicBezTo>
                      <a:pt x="3498605" y="0"/>
                      <a:pt x="3506119" y="3112"/>
                      <a:pt x="3511659" y="8652"/>
                    </a:cubicBezTo>
                    <a:cubicBezTo>
                      <a:pt x="3517198" y="14192"/>
                      <a:pt x="3520311" y="21706"/>
                      <a:pt x="3520311" y="29540"/>
                    </a:cubicBezTo>
                    <a:lnTo>
                      <a:pt x="3520311" y="1492506"/>
                    </a:lnTo>
                    <a:cubicBezTo>
                      <a:pt x="3520311" y="1500340"/>
                      <a:pt x="3517198" y="1507854"/>
                      <a:pt x="3511659" y="1513394"/>
                    </a:cubicBezTo>
                    <a:cubicBezTo>
                      <a:pt x="3506119" y="1518934"/>
                      <a:pt x="3498605" y="1522046"/>
                      <a:pt x="3490771" y="1522046"/>
                    </a:cubicBezTo>
                    <a:lnTo>
                      <a:pt x="29540" y="1522046"/>
                    </a:lnTo>
                    <a:cubicBezTo>
                      <a:pt x="21706" y="1522046"/>
                      <a:pt x="14192" y="1518934"/>
                      <a:pt x="8652" y="1513394"/>
                    </a:cubicBezTo>
                    <a:cubicBezTo>
                      <a:pt x="3112" y="1507854"/>
                      <a:pt x="0" y="1500340"/>
                      <a:pt x="0" y="1492506"/>
                    </a:cubicBezTo>
                    <a:lnTo>
                      <a:pt x="0" y="29540"/>
                    </a:lnTo>
                    <a:cubicBezTo>
                      <a:pt x="0" y="21706"/>
                      <a:pt x="3112" y="14192"/>
                      <a:pt x="8652" y="8652"/>
                    </a:cubicBezTo>
                    <a:cubicBezTo>
                      <a:pt x="14192" y="3112"/>
                      <a:pt x="21706" y="0"/>
                      <a:pt x="29540" y="0"/>
                    </a:cubicBezTo>
                    <a:close/>
                  </a:path>
                </a:pathLst>
              </a:custGeom>
              <a:solidFill>
                <a:srgbClr val="E3EEDC"/>
              </a:solidFill>
            </p:spPr>
          </p:sp>
          <p:sp>
            <p:nvSpPr>
              <p:cNvPr name="TextBox 5" id="5"/>
              <p:cNvSpPr txBox="true"/>
              <p:nvPr/>
            </p:nvSpPr>
            <p:spPr>
              <a:xfrm>
                <a:off x="0" y="-66675"/>
                <a:ext cx="3520311" cy="1588721"/>
              </a:xfrm>
              <a:prstGeom prst="rect">
                <a:avLst/>
              </a:prstGeom>
            </p:spPr>
            <p:txBody>
              <a:bodyPr anchor="ctr" rtlCol="false" tIns="50800" lIns="50800" bIns="50800" rIns="50800"/>
              <a:lstStyle/>
              <a:p>
                <a:pPr algn="ctr">
                  <a:lnSpc>
                    <a:spcPts val="3360"/>
                  </a:lnSpc>
                </a:pPr>
              </a:p>
            </p:txBody>
          </p:sp>
        </p:grpSp>
        <p:sp>
          <p:nvSpPr>
            <p:cNvPr name="TextBox 6" id="6"/>
            <p:cNvSpPr txBox="true"/>
            <p:nvPr/>
          </p:nvSpPr>
          <p:spPr>
            <a:xfrm rot="0">
              <a:off x="528237" y="551091"/>
              <a:ext cx="16765098" cy="6568526"/>
            </a:xfrm>
            <a:prstGeom prst="rect">
              <a:avLst/>
            </a:prstGeom>
          </p:spPr>
          <p:txBody>
            <a:bodyPr anchor="t" rtlCol="false" tIns="0" lIns="0" bIns="0" rIns="0">
              <a:spAutoFit/>
            </a:bodyPr>
            <a:lstStyle/>
            <a:p>
              <a:pPr algn="l">
                <a:lnSpc>
                  <a:spcPts val="3966"/>
                </a:lnSpc>
              </a:pPr>
              <a:r>
                <a:rPr lang="en-US" sz="2662">
                  <a:solidFill>
                    <a:srgbClr val="3E3E3E"/>
                  </a:solidFill>
                  <a:latin typeface="Poppins"/>
                  <a:ea typeface="Poppins"/>
                  <a:cs typeface="Poppins"/>
                  <a:sym typeface="Poppins"/>
                </a:rPr>
                <a:t>Before training the model, we conducted a full exploratory data analysis (EDA) to understand the behavior of the soil features and how</a:t>
              </a:r>
              <a:r>
                <a:rPr lang="en-US" sz="2662">
                  <a:solidFill>
                    <a:srgbClr val="3E3E3E"/>
                  </a:solidFill>
                  <a:latin typeface="Poppins"/>
                  <a:ea typeface="Poppins"/>
                  <a:cs typeface="Poppins"/>
                  <a:sym typeface="Poppins"/>
                </a:rPr>
                <a:t> they relate to each crop class.</a:t>
              </a:r>
            </a:p>
            <a:p>
              <a:pPr algn="l">
                <a:lnSpc>
                  <a:spcPts val="3966"/>
                </a:lnSpc>
              </a:pPr>
            </a:p>
            <a:p>
              <a:pPr algn="l">
                <a:lnSpc>
                  <a:spcPts val="3966"/>
                </a:lnSpc>
              </a:pPr>
              <a:r>
                <a:rPr lang="en-US" sz="2662">
                  <a:solidFill>
                    <a:srgbClr val="3E3E3E"/>
                  </a:solidFill>
                  <a:latin typeface="Poppins"/>
                  <a:ea typeface="Poppins"/>
                  <a:cs typeface="Poppins"/>
                  <a:sym typeface="Poppins"/>
                </a:rPr>
                <a:t>We</a:t>
              </a:r>
              <a:r>
                <a:rPr lang="en-US" sz="2662">
                  <a:solidFill>
                    <a:srgbClr val="3E3E3E"/>
                  </a:solidFill>
                  <a:latin typeface="Poppins"/>
                  <a:ea typeface="Poppins"/>
                  <a:cs typeface="Poppins"/>
                  <a:sym typeface="Poppins"/>
                </a:rPr>
                <a:t> </a:t>
              </a:r>
              <a:r>
                <a:rPr lang="en-US" sz="2662">
                  <a:solidFill>
                    <a:srgbClr val="3E3E3E"/>
                  </a:solidFill>
                  <a:latin typeface="Poppins"/>
                  <a:ea typeface="Poppins"/>
                  <a:cs typeface="Poppins"/>
                  <a:sym typeface="Poppins"/>
                </a:rPr>
                <a:t>vi</a:t>
              </a:r>
              <a:r>
                <a:rPr lang="en-US" sz="2662">
                  <a:solidFill>
                    <a:srgbClr val="3E3E3E"/>
                  </a:solidFill>
                  <a:latin typeface="Poppins"/>
                  <a:ea typeface="Poppins"/>
                  <a:cs typeface="Poppins"/>
                  <a:sym typeface="Poppins"/>
                </a:rPr>
                <a:t>s</a:t>
              </a:r>
              <a:r>
                <a:rPr lang="en-US" sz="2662">
                  <a:solidFill>
                    <a:srgbClr val="3E3E3E"/>
                  </a:solidFill>
                  <a:latin typeface="Poppins"/>
                  <a:ea typeface="Poppins"/>
                  <a:cs typeface="Poppins"/>
                  <a:sym typeface="Poppins"/>
                </a:rPr>
                <a:t>u</a:t>
              </a:r>
              <a:r>
                <a:rPr lang="en-US" sz="2662">
                  <a:solidFill>
                    <a:srgbClr val="3E3E3E"/>
                  </a:solidFill>
                  <a:latin typeface="Poppins"/>
                  <a:ea typeface="Poppins"/>
                  <a:cs typeface="Poppins"/>
                  <a:sym typeface="Poppins"/>
                </a:rPr>
                <a:t>al</a:t>
              </a:r>
              <a:r>
                <a:rPr lang="en-US" sz="2662">
                  <a:solidFill>
                    <a:srgbClr val="3E3E3E"/>
                  </a:solidFill>
                  <a:latin typeface="Poppins"/>
                  <a:ea typeface="Poppins"/>
                  <a:cs typeface="Poppins"/>
                  <a:sym typeface="Poppins"/>
                </a:rPr>
                <a:t>iz</a:t>
              </a:r>
              <a:r>
                <a:rPr lang="en-US" sz="2662">
                  <a:solidFill>
                    <a:srgbClr val="3E3E3E"/>
                  </a:solidFill>
                  <a:latin typeface="Poppins"/>
                  <a:ea typeface="Poppins"/>
                  <a:cs typeface="Poppins"/>
                  <a:sym typeface="Poppins"/>
                </a:rPr>
                <a:t>e</a:t>
              </a:r>
              <a:r>
                <a:rPr lang="en-US" sz="2662">
                  <a:solidFill>
                    <a:srgbClr val="3E3E3E"/>
                  </a:solidFill>
                  <a:latin typeface="Poppins"/>
                  <a:ea typeface="Poppins"/>
                  <a:cs typeface="Poppins"/>
                  <a:sym typeface="Poppins"/>
                </a:rPr>
                <a:t>d the distributions of the seven main features (N, P, K, temperature, humidity, pH, and rainfall), examined correlation</a:t>
              </a:r>
              <a:r>
                <a:rPr lang="en-US" sz="2662">
                  <a:solidFill>
                    <a:srgbClr val="3E3E3E"/>
                  </a:solidFill>
                  <a:latin typeface="Poppins"/>
                  <a:ea typeface="Poppins"/>
                  <a:cs typeface="Poppins"/>
                  <a:sym typeface="Poppins"/>
                </a:rPr>
                <a:t>s between them, and analyzed how each feature varies across the 22 crop categories.</a:t>
              </a:r>
            </a:p>
            <a:p>
              <a:pPr algn="l">
                <a:lnSpc>
                  <a:spcPts val="3966"/>
                </a:lnSpc>
              </a:pPr>
              <a:r>
                <a:rPr lang="en-US" sz="2662">
                  <a:solidFill>
                    <a:srgbClr val="3E3E3E"/>
                  </a:solidFill>
                  <a:latin typeface="Poppins"/>
                  <a:ea typeface="Poppins"/>
                  <a:cs typeface="Poppins"/>
                  <a:sym typeface="Poppins"/>
                </a:rPr>
                <a:t>This step helped us identify feature patterns, nutrient trends, and climate–so</a:t>
              </a:r>
              <a:r>
                <a:rPr lang="en-US" sz="2662">
                  <a:solidFill>
                    <a:srgbClr val="3E3E3E"/>
                  </a:solidFill>
                  <a:latin typeface="Poppins"/>
                  <a:ea typeface="Poppins"/>
                  <a:cs typeface="Poppins"/>
                  <a:sym typeface="Poppins"/>
                </a:rPr>
                <a:t>il relationships that influence crop suitability.</a:t>
              </a:r>
            </a:p>
          </p:txBody>
        </p:sp>
      </p:grpSp>
      <p:sp>
        <p:nvSpPr>
          <p:cNvPr name="TextBox 7" id="7"/>
          <p:cNvSpPr txBox="true"/>
          <p:nvPr/>
        </p:nvSpPr>
        <p:spPr>
          <a:xfrm rot="0">
            <a:off x="1838457" y="456565"/>
            <a:ext cx="12034926"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Exploratory Data Analy</a:t>
            </a:r>
            <a:r>
              <a:rPr lang="en-US" sz="6800" b="true">
                <a:solidFill>
                  <a:srgbClr val="2F4F34"/>
                </a:solidFill>
                <a:latin typeface="Agrandir Bold"/>
                <a:ea typeface="Agrandir Bold"/>
                <a:cs typeface="Agrandir Bold"/>
                <a:sym typeface="Agrandir Bold"/>
              </a:rPr>
              <a:t>sis</a:t>
            </a:r>
          </a:p>
        </p:txBody>
      </p:sp>
      <p:sp>
        <p:nvSpPr>
          <p:cNvPr name="Freeform 8" id="8"/>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2"/>
            <a:stretch>
              <a:fillRect l="0" t="0" r="0" b="0"/>
            </a:stretch>
          </a:blipFill>
        </p:spPr>
      </p:sp>
      <p:sp>
        <p:nvSpPr>
          <p:cNvPr name="Freeform 9" id="9"/>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0" id="10"/>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1" id="11"/>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grpSp>
        <p:nvGrpSpPr>
          <p:cNvPr name="Group 12" id="12"/>
          <p:cNvGrpSpPr/>
          <p:nvPr/>
        </p:nvGrpSpPr>
        <p:grpSpPr>
          <a:xfrm rot="0">
            <a:off x="17088283" y="1263557"/>
            <a:ext cx="1478149" cy="7759885"/>
            <a:chOff x="0" y="0"/>
            <a:chExt cx="389307" cy="2043756"/>
          </a:xfrm>
        </p:grpSpPr>
        <p:sp>
          <p:nvSpPr>
            <p:cNvPr name="Freeform 13" id="1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4" id="1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021809" y="3040604"/>
            <a:ext cx="7898756" cy="5693574"/>
            <a:chOff x="0" y="0"/>
            <a:chExt cx="10531675" cy="7591432"/>
          </a:xfrm>
        </p:grpSpPr>
        <p:grpSp>
          <p:nvGrpSpPr>
            <p:cNvPr name="Group 3" id="3"/>
            <p:cNvGrpSpPr/>
            <p:nvPr/>
          </p:nvGrpSpPr>
          <p:grpSpPr>
            <a:xfrm rot="0">
              <a:off x="0" y="0"/>
              <a:ext cx="10531675" cy="7591432"/>
              <a:chOff x="0" y="0"/>
              <a:chExt cx="1773046" cy="1278046"/>
            </a:xfrm>
          </p:grpSpPr>
          <p:sp>
            <p:nvSpPr>
              <p:cNvPr name="Freeform 4" id="4"/>
              <p:cNvSpPr/>
              <p:nvPr/>
            </p:nvSpPr>
            <p:spPr>
              <a:xfrm flipH="false" flipV="false" rot="0">
                <a:off x="0" y="0"/>
                <a:ext cx="1773046" cy="1278046"/>
              </a:xfrm>
              <a:custGeom>
                <a:avLst/>
                <a:gdLst/>
                <a:ahLst/>
                <a:cxnLst/>
                <a:rect r="r" b="b" t="t" l="l"/>
                <a:pathLst>
                  <a:path h="1278046" w="1773046">
                    <a:moveTo>
                      <a:pt x="49987" y="0"/>
                    </a:moveTo>
                    <a:lnTo>
                      <a:pt x="1723059" y="0"/>
                    </a:lnTo>
                    <a:cubicBezTo>
                      <a:pt x="1750666" y="0"/>
                      <a:pt x="1773046" y="22380"/>
                      <a:pt x="1773046" y="49987"/>
                    </a:cubicBezTo>
                    <a:lnTo>
                      <a:pt x="1773046" y="1228058"/>
                    </a:lnTo>
                    <a:cubicBezTo>
                      <a:pt x="1773046" y="1241316"/>
                      <a:pt x="1767780" y="1254030"/>
                      <a:pt x="1758405" y="1263405"/>
                    </a:cubicBezTo>
                    <a:cubicBezTo>
                      <a:pt x="1749031" y="1272779"/>
                      <a:pt x="1736316" y="1278046"/>
                      <a:pt x="1723059" y="1278046"/>
                    </a:cubicBezTo>
                    <a:lnTo>
                      <a:pt x="49987" y="1278046"/>
                    </a:lnTo>
                    <a:cubicBezTo>
                      <a:pt x="36730" y="1278046"/>
                      <a:pt x="24015" y="1272779"/>
                      <a:pt x="14641" y="1263405"/>
                    </a:cubicBezTo>
                    <a:cubicBezTo>
                      <a:pt x="5267" y="1254030"/>
                      <a:pt x="0" y="1241316"/>
                      <a:pt x="0" y="1228058"/>
                    </a:cubicBezTo>
                    <a:lnTo>
                      <a:pt x="0" y="49987"/>
                    </a:lnTo>
                    <a:cubicBezTo>
                      <a:pt x="0" y="36730"/>
                      <a:pt x="5267" y="24015"/>
                      <a:pt x="14641" y="14641"/>
                    </a:cubicBezTo>
                    <a:cubicBezTo>
                      <a:pt x="24015" y="5267"/>
                      <a:pt x="36730" y="0"/>
                      <a:pt x="49987" y="0"/>
                    </a:cubicBezTo>
                    <a:close/>
                  </a:path>
                </a:pathLst>
              </a:custGeom>
              <a:solidFill>
                <a:srgbClr val="E3EEDC"/>
              </a:solidFill>
            </p:spPr>
          </p:sp>
          <p:sp>
            <p:nvSpPr>
              <p:cNvPr name="TextBox 5" id="5"/>
              <p:cNvSpPr txBox="true"/>
              <p:nvPr/>
            </p:nvSpPr>
            <p:spPr>
              <a:xfrm>
                <a:off x="0" y="-66675"/>
                <a:ext cx="1773046" cy="1344721"/>
              </a:xfrm>
              <a:prstGeom prst="rect">
                <a:avLst/>
              </a:prstGeom>
            </p:spPr>
            <p:txBody>
              <a:bodyPr anchor="ctr" rtlCol="false" tIns="59604" lIns="59604" bIns="59604" rIns="59604"/>
              <a:lstStyle/>
              <a:p>
                <a:pPr algn="ctr">
                  <a:lnSpc>
                    <a:spcPts val="3360"/>
                  </a:lnSpc>
                </a:pPr>
              </a:p>
            </p:txBody>
          </p:sp>
        </p:grpSp>
        <p:sp>
          <p:nvSpPr>
            <p:cNvPr name="TextBox 6" id="6"/>
            <p:cNvSpPr txBox="true"/>
            <p:nvPr/>
          </p:nvSpPr>
          <p:spPr>
            <a:xfrm rot="0">
              <a:off x="683592" y="634533"/>
              <a:ext cx="9547266" cy="6269645"/>
            </a:xfrm>
            <a:prstGeom prst="rect">
              <a:avLst/>
            </a:prstGeom>
          </p:spPr>
          <p:txBody>
            <a:bodyPr anchor="t" rtlCol="false" tIns="0" lIns="0" bIns="0" rIns="0">
              <a:spAutoFit/>
            </a:bodyPr>
            <a:lstStyle/>
            <a:p>
              <a:pPr algn="l">
                <a:lnSpc>
                  <a:spcPts val="4653"/>
                </a:lnSpc>
              </a:pPr>
              <a:r>
                <a:rPr lang="en-US" sz="3123">
                  <a:solidFill>
                    <a:srgbClr val="3E3E3E"/>
                  </a:solidFill>
                  <a:latin typeface="Poppins"/>
                  <a:ea typeface="Poppins"/>
                  <a:cs typeface="Poppins"/>
                  <a:sym typeface="Poppins"/>
                </a:rPr>
                <a:t>This chart shows that all 22 crop classes contain the same number of samples (3,000 each).</a:t>
              </a:r>
            </a:p>
            <a:p>
              <a:pPr algn="l">
                <a:lnSpc>
                  <a:spcPts val="4653"/>
                </a:lnSpc>
              </a:pPr>
            </a:p>
            <a:p>
              <a:pPr algn="l">
                <a:lnSpc>
                  <a:spcPts val="4653"/>
                </a:lnSpc>
              </a:pPr>
              <a:r>
                <a:rPr lang="en-US" sz="3123">
                  <a:solidFill>
                    <a:srgbClr val="3E3E3E"/>
                  </a:solidFill>
                  <a:latin typeface="Poppins"/>
                  <a:ea typeface="Poppins"/>
                  <a:cs typeface="Poppins"/>
                  <a:sym typeface="Poppins"/>
                </a:rPr>
                <a:t> The perfectly balanced distribution ensures that the model trains fairly and avoids bias toward any specific crop.</a:t>
              </a:r>
            </a:p>
          </p:txBody>
        </p:sp>
      </p:grpSp>
      <p:sp>
        <p:nvSpPr>
          <p:cNvPr name="Freeform 7" id="7"/>
          <p:cNvSpPr/>
          <p:nvPr/>
        </p:nvSpPr>
        <p:spPr>
          <a:xfrm flipH="false" flipV="false" rot="0">
            <a:off x="9729223" y="1789055"/>
            <a:ext cx="8324407" cy="7952782"/>
          </a:xfrm>
          <a:custGeom>
            <a:avLst/>
            <a:gdLst/>
            <a:ahLst/>
            <a:cxnLst/>
            <a:rect r="r" b="b" t="t" l="l"/>
            <a:pathLst>
              <a:path h="7952782" w="8324407">
                <a:moveTo>
                  <a:pt x="0" y="0"/>
                </a:moveTo>
                <a:lnTo>
                  <a:pt x="8324408" y="0"/>
                </a:lnTo>
                <a:lnTo>
                  <a:pt x="8324408" y="7952783"/>
                </a:lnTo>
                <a:lnTo>
                  <a:pt x="0" y="7952783"/>
                </a:lnTo>
                <a:lnTo>
                  <a:pt x="0" y="0"/>
                </a:lnTo>
                <a:close/>
              </a:path>
            </a:pathLst>
          </a:custGeom>
          <a:blipFill>
            <a:blip r:embed="rId2"/>
            <a:stretch>
              <a:fillRect l="0" t="0" r="0" b="0"/>
            </a:stretch>
          </a:blipFill>
        </p:spPr>
      </p:sp>
      <p:sp>
        <p:nvSpPr>
          <p:cNvPr name="TextBox 8" id="8"/>
          <p:cNvSpPr txBox="true"/>
          <p:nvPr/>
        </p:nvSpPr>
        <p:spPr>
          <a:xfrm rot="0">
            <a:off x="1838457" y="456565"/>
            <a:ext cx="12034926"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Exploratory Data Analy</a:t>
            </a:r>
            <a:r>
              <a:rPr lang="en-US" sz="6800" b="true">
                <a:solidFill>
                  <a:srgbClr val="2F4F34"/>
                </a:solidFill>
                <a:latin typeface="Agrandir Bold"/>
                <a:ea typeface="Agrandir Bold"/>
                <a:cs typeface="Agrandir Bold"/>
                <a:sym typeface="Agrandir Bold"/>
              </a:rPr>
              <a:t>sis</a:t>
            </a:r>
          </a:p>
        </p:txBody>
      </p:sp>
      <p:sp>
        <p:nvSpPr>
          <p:cNvPr name="TextBox 9" id="9"/>
          <p:cNvSpPr txBox="true"/>
          <p:nvPr/>
        </p:nvSpPr>
        <p:spPr>
          <a:xfrm rot="0">
            <a:off x="539027" y="1943650"/>
            <a:ext cx="8381538" cy="658804"/>
          </a:xfrm>
          <a:prstGeom prst="rect">
            <a:avLst/>
          </a:prstGeom>
        </p:spPr>
        <p:txBody>
          <a:bodyPr anchor="t" rtlCol="false" tIns="0" lIns="0" bIns="0" rIns="0">
            <a:spAutoFit/>
          </a:bodyPr>
          <a:lstStyle/>
          <a:p>
            <a:pPr algn="l" marL="883950" indent="-441975" lvl="1">
              <a:lnSpc>
                <a:spcPts val="4094"/>
              </a:lnSpc>
              <a:buFont typeface="Arial"/>
              <a:buChar char="•"/>
            </a:pPr>
            <a:r>
              <a:rPr lang="en-US" sz="4094">
                <a:solidFill>
                  <a:srgbClr val="2F4F34"/>
                </a:solidFill>
                <a:latin typeface="Agrandir"/>
                <a:ea typeface="Agrandir"/>
                <a:cs typeface="Agrandir"/>
                <a:sym typeface="Agrandir"/>
              </a:rPr>
              <a:t>Crop Label Distribution</a:t>
            </a:r>
          </a:p>
        </p:txBody>
      </p:sp>
      <p:sp>
        <p:nvSpPr>
          <p:cNvPr name="Freeform 10" id="10"/>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1" id="11"/>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2" id="12"/>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TextBox 2" id="2"/>
          <p:cNvSpPr txBox="true"/>
          <p:nvPr/>
        </p:nvSpPr>
        <p:spPr>
          <a:xfrm rot="0">
            <a:off x="1838457" y="456565"/>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Data Ana</a:t>
            </a:r>
            <a:r>
              <a:rPr lang="en-US" sz="6800" b="true">
                <a:solidFill>
                  <a:srgbClr val="2F4F34"/>
                </a:solidFill>
                <a:latin typeface="Agrandir Bold"/>
                <a:ea typeface="Agrandir Bold"/>
                <a:cs typeface="Agrandir Bold"/>
                <a:sym typeface="Agrandir Bold"/>
              </a:rPr>
              <a:t>lysis</a:t>
            </a:r>
          </a:p>
        </p:txBody>
      </p:sp>
      <p:grpSp>
        <p:nvGrpSpPr>
          <p:cNvPr name="Group 3" id="3"/>
          <p:cNvGrpSpPr/>
          <p:nvPr/>
        </p:nvGrpSpPr>
        <p:grpSpPr>
          <a:xfrm rot="0">
            <a:off x="666462" y="1854690"/>
            <a:ext cx="13718617" cy="7731813"/>
            <a:chOff x="0" y="0"/>
            <a:chExt cx="18291489" cy="10309084"/>
          </a:xfrm>
        </p:grpSpPr>
        <p:grpSp>
          <p:nvGrpSpPr>
            <p:cNvPr name="Group 4" id="4"/>
            <p:cNvGrpSpPr/>
            <p:nvPr/>
          </p:nvGrpSpPr>
          <p:grpSpPr>
            <a:xfrm rot="0">
              <a:off x="0" y="0"/>
              <a:ext cx="18291489" cy="10309084"/>
              <a:chOff x="0" y="0"/>
              <a:chExt cx="3613134" cy="2036362"/>
            </a:xfrm>
          </p:grpSpPr>
          <p:sp>
            <p:nvSpPr>
              <p:cNvPr name="Freeform 5" id="5"/>
              <p:cNvSpPr/>
              <p:nvPr/>
            </p:nvSpPr>
            <p:spPr>
              <a:xfrm flipH="false" flipV="false" rot="0">
                <a:off x="0" y="0"/>
                <a:ext cx="3613134" cy="2036362"/>
              </a:xfrm>
              <a:custGeom>
                <a:avLst/>
                <a:gdLst/>
                <a:ahLst/>
                <a:cxnLst/>
                <a:rect r="r" b="b" t="t" l="l"/>
                <a:pathLst>
                  <a:path h="2036362" w="3613134">
                    <a:moveTo>
                      <a:pt x="28781" y="0"/>
                    </a:moveTo>
                    <a:lnTo>
                      <a:pt x="3584353" y="0"/>
                    </a:lnTo>
                    <a:cubicBezTo>
                      <a:pt x="3591986" y="0"/>
                      <a:pt x="3599306" y="3032"/>
                      <a:pt x="3604704" y="8430"/>
                    </a:cubicBezTo>
                    <a:cubicBezTo>
                      <a:pt x="3610101" y="13827"/>
                      <a:pt x="3613134" y="21148"/>
                      <a:pt x="3613134" y="28781"/>
                    </a:cubicBezTo>
                    <a:lnTo>
                      <a:pt x="3613134" y="2007581"/>
                    </a:lnTo>
                    <a:cubicBezTo>
                      <a:pt x="3613134" y="2015214"/>
                      <a:pt x="3610101" y="2022535"/>
                      <a:pt x="3604704" y="2027932"/>
                    </a:cubicBezTo>
                    <a:cubicBezTo>
                      <a:pt x="3599306" y="2033330"/>
                      <a:pt x="3591986" y="2036362"/>
                      <a:pt x="3584353" y="2036362"/>
                    </a:cubicBezTo>
                    <a:lnTo>
                      <a:pt x="28781" y="2036362"/>
                    </a:lnTo>
                    <a:cubicBezTo>
                      <a:pt x="21148" y="2036362"/>
                      <a:pt x="13827" y="2033330"/>
                      <a:pt x="8430" y="2027932"/>
                    </a:cubicBezTo>
                    <a:cubicBezTo>
                      <a:pt x="3032" y="2022535"/>
                      <a:pt x="0" y="2015214"/>
                      <a:pt x="0" y="2007581"/>
                    </a:cubicBezTo>
                    <a:lnTo>
                      <a:pt x="0" y="28781"/>
                    </a:lnTo>
                    <a:cubicBezTo>
                      <a:pt x="0" y="21148"/>
                      <a:pt x="3032" y="13827"/>
                      <a:pt x="8430" y="8430"/>
                    </a:cubicBezTo>
                    <a:cubicBezTo>
                      <a:pt x="13827" y="3032"/>
                      <a:pt x="21148" y="0"/>
                      <a:pt x="28781" y="0"/>
                    </a:cubicBezTo>
                    <a:close/>
                  </a:path>
                </a:pathLst>
              </a:custGeom>
              <a:solidFill>
                <a:srgbClr val="E3EEDC"/>
              </a:solidFill>
            </p:spPr>
          </p:sp>
          <p:sp>
            <p:nvSpPr>
              <p:cNvPr name="TextBox 6" id="6"/>
              <p:cNvSpPr txBox="true"/>
              <p:nvPr/>
            </p:nvSpPr>
            <p:spPr>
              <a:xfrm>
                <a:off x="0" y="-66675"/>
                <a:ext cx="3613134" cy="2103037"/>
              </a:xfrm>
              <a:prstGeom prst="rect">
                <a:avLst/>
              </a:prstGeom>
            </p:spPr>
            <p:txBody>
              <a:bodyPr anchor="ctr" rtlCol="false" tIns="50800" lIns="50800" bIns="50800" rIns="50800"/>
              <a:lstStyle/>
              <a:p>
                <a:pPr algn="ctr">
                  <a:lnSpc>
                    <a:spcPts val="3360"/>
                  </a:lnSpc>
                </a:pPr>
              </a:p>
            </p:txBody>
          </p:sp>
        </p:grpSp>
        <p:sp>
          <p:nvSpPr>
            <p:cNvPr name="TextBox 7" id="7"/>
            <p:cNvSpPr txBox="true"/>
            <p:nvPr/>
          </p:nvSpPr>
          <p:spPr>
            <a:xfrm rot="0">
              <a:off x="542166" y="438558"/>
              <a:ext cx="17207157" cy="9870526"/>
            </a:xfrm>
            <a:prstGeom prst="rect">
              <a:avLst/>
            </a:prstGeom>
          </p:spPr>
          <p:txBody>
            <a:bodyPr anchor="t" rtlCol="false" tIns="0" lIns="0" bIns="0" rIns="0">
              <a:spAutoFit/>
            </a:bodyPr>
            <a:lstStyle/>
            <a:p>
              <a:pPr algn="l">
                <a:lnSpc>
                  <a:spcPts val="3966"/>
                </a:lnSpc>
              </a:pPr>
              <a:r>
                <a:rPr lang="en-US" sz="2662">
                  <a:solidFill>
                    <a:srgbClr val="3E3E3E"/>
                  </a:solidFill>
                  <a:latin typeface="Poppins"/>
                  <a:ea typeface="Poppins"/>
                  <a:cs typeface="Poppins"/>
                  <a:sym typeface="Poppins"/>
                </a:rPr>
                <a:t>During the data analysis stage, we focused on understanding how soil properties vary across different crop types and how each feature contributes to crop suitability.</a:t>
              </a:r>
            </a:p>
            <a:p>
              <a:pPr algn="l" marL="574735" indent="-287367" lvl="1">
                <a:lnSpc>
                  <a:spcPts val="3966"/>
                </a:lnSpc>
                <a:buFont typeface="Arial"/>
                <a:buChar char="•"/>
              </a:pPr>
              <a:r>
                <a:rPr lang="en-US" sz="2662">
                  <a:solidFill>
                    <a:srgbClr val="3E3E3E"/>
                  </a:solidFill>
                  <a:latin typeface="Poppins"/>
                  <a:ea typeface="Poppins"/>
                  <a:cs typeface="Poppins"/>
                  <a:sym typeface="Poppins"/>
                </a:rPr>
                <a:t>We examined</a:t>
              </a:r>
              <a:r>
                <a:rPr lang="en-US" sz="2662">
                  <a:solidFill>
                    <a:srgbClr val="3E3E3E"/>
                  </a:solidFill>
                  <a:latin typeface="Poppins"/>
                  <a:ea typeface="Poppins"/>
                  <a:cs typeface="Poppins"/>
                  <a:sym typeface="Poppins"/>
                </a:rPr>
                <a:t> the stati</a:t>
              </a:r>
              <a:r>
                <a:rPr lang="en-US" sz="2662">
                  <a:solidFill>
                    <a:srgbClr val="3E3E3E"/>
                  </a:solidFill>
                  <a:latin typeface="Poppins"/>
                  <a:ea typeface="Poppins"/>
                  <a:cs typeface="Poppins"/>
                  <a:sym typeface="Poppins"/>
                </a:rPr>
                <a:t>s</a:t>
              </a:r>
              <a:r>
                <a:rPr lang="en-US" sz="2662">
                  <a:solidFill>
                    <a:srgbClr val="3E3E3E"/>
                  </a:solidFill>
                  <a:latin typeface="Poppins"/>
                  <a:ea typeface="Poppins"/>
                  <a:cs typeface="Poppins"/>
                  <a:sym typeface="Poppins"/>
                </a:rPr>
                <a:t>tic</a:t>
              </a:r>
              <a:r>
                <a:rPr lang="en-US" sz="2662">
                  <a:solidFill>
                    <a:srgbClr val="3E3E3E"/>
                  </a:solidFill>
                  <a:latin typeface="Poppins"/>
                  <a:ea typeface="Poppins"/>
                  <a:cs typeface="Poppins"/>
                  <a:sym typeface="Poppins"/>
                </a:rPr>
                <a:t>al</a:t>
              </a:r>
              <a:r>
                <a:rPr lang="en-US" sz="2662">
                  <a:solidFill>
                    <a:srgbClr val="3E3E3E"/>
                  </a:solidFill>
                  <a:latin typeface="Poppins"/>
                  <a:ea typeface="Poppins"/>
                  <a:cs typeface="Poppins"/>
                  <a:sym typeface="Poppins"/>
                </a:rPr>
                <a:t> behavior of the seven core features (N, P, K, temperature, humidity, pH, and rainfall), identifying typical ranges and</a:t>
              </a:r>
              <a:r>
                <a:rPr lang="en-US" sz="2662">
                  <a:solidFill>
                    <a:srgbClr val="3E3E3E"/>
                  </a:solidFill>
                  <a:latin typeface="Poppins"/>
                  <a:ea typeface="Poppins"/>
                  <a:cs typeface="Poppins"/>
                  <a:sym typeface="Poppins"/>
                </a:rPr>
                <a:t> differenc</a:t>
              </a:r>
              <a:r>
                <a:rPr lang="en-US" sz="2662">
                  <a:solidFill>
                    <a:srgbClr val="3E3E3E"/>
                  </a:solidFill>
                  <a:latin typeface="Poppins"/>
                  <a:ea typeface="Poppins"/>
                  <a:cs typeface="Poppins"/>
                  <a:sym typeface="Poppins"/>
                </a:rPr>
                <a:t>es between crop categories.</a:t>
              </a:r>
            </a:p>
            <a:p>
              <a:pPr algn="l" marL="574735" indent="-287367" lvl="1">
                <a:lnSpc>
                  <a:spcPts val="3966"/>
                </a:lnSpc>
                <a:buFont typeface="Arial"/>
                <a:buChar char="•"/>
              </a:pPr>
              <a:r>
                <a:rPr lang="en-US" sz="2662">
                  <a:solidFill>
                    <a:srgbClr val="3E3E3E"/>
                  </a:solidFill>
                  <a:latin typeface="Poppins"/>
                  <a:ea typeface="Poppins"/>
                  <a:cs typeface="Poppins"/>
                  <a:sym typeface="Poppins"/>
                </a:rPr>
                <a:t>Visual analysis was performed using distribution</a:t>
              </a:r>
              <a:r>
                <a:rPr lang="en-US" sz="2662">
                  <a:solidFill>
                    <a:srgbClr val="3E3E3E"/>
                  </a:solidFill>
                  <a:latin typeface="Poppins"/>
                  <a:ea typeface="Poppins"/>
                  <a:cs typeface="Poppins"/>
                  <a:sym typeface="Poppins"/>
                </a:rPr>
                <a:t> plots, boxplots, and correlation heatmaps to highlight key patterns within the dataset.</a:t>
              </a:r>
            </a:p>
            <a:p>
              <a:pPr algn="l" marL="574735" indent="-287367" lvl="1">
                <a:lnSpc>
                  <a:spcPts val="3966"/>
                </a:lnSpc>
                <a:buFont typeface="Arial"/>
                <a:buChar char="•"/>
              </a:pPr>
              <a:r>
                <a:rPr lang="en-US" sz="2662">
                  <a:solidFill>
                    <a:srgbClr val="3E3E3E"/>
                  </a:solidFill>
                  <a:latin typeface="Poppins"/>
                  <a:ea typeface="Poppins"/>
                  <a:cs typeface="Poppins"/>
                  <a:sym typeface="Poppins"/>
                </a:rPr>
                <a:t>We also compared average feature values across the 22 crops, which helped us observe nutrient requirements and preferred climate conditions for each crop type.</a:t>
              </a:r>
            </a:p>
            <a:p>
              <a:pPr algn="l">
                <a:lnSpc>
                  <a:spcPts val="3966"/>
                </a:lnSpc>
              </a:pPr>
            </a:p>
            <a:p>
              <a:pPr algn="l">
                <a:lnSpc>
                  <a:spcPts val="3966"/>
                </a:lnSpc>
              </a:pPr>
              <a:r>
                <a:rPr lang="en-US" sz="2662">
                  <a:solidFill>
                    <a:srgbClr val="3E3E3E"/>
                  </a:solidFill>
                  <a:latin typeface="Poppins"/>
                  <a:ea typeface="Poppins"/>
                  <a:cs typeface="Poppins"/>
                  <a:sym typeface="Poppins"/>
                </a:rPr>
                <a:t>These insights guided our feature engineering choices and ensured that the model was trained with a solid understanding of soil–crop relationships.</a:t>
              </a:r>
            </a:p>
            <a:p>
              <a:pPr algn="l">
                <a:lnSpc>
                  <a:spcPts val="3966"/>
                </a:lnSpc>
              </a:pPr>
            </a:p>
          </p:txBody>
        </p:sp>
      </p:grpSp>
      <p:sp>
        <p:nvSpPr>
          <p:cNvPr name="Freeform 8" id="8"/>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2"/>
            <a:stretch>
              <a:fillRect l="0" t="0" r="0" b="0"/>
            </a:stretch>
          </a:blipFill>
        </p:spPr>
      </p:sp>
      <p:sp>
        <p:nvSpPr>
          <p:cNvPr name="Freeform 9" id="9"/>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0" id="10"/>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1" id="11"/>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grpSp>
        <p:nvGrpSpPr>
          <p:cNvPr name="Group 12" id="12"/>
          <p:cNvGrpSpPr/>
          <p:nvPr/>
        </p:nvGrpSpPr>
        <p:grpSpPr>
          <a:xfrm rot="0">
            <a:off x="17088283" y="1263557"/>
            <a:ext cx="1478149" cy="7759885"/>
            <a:chOff x="0" y="0"/>
            <a:chExt cx="389307" cy="2043756"/>
          </a:xfrm>
        </p:grpSpPr>
        <p:sp>
          <p:nvSpPr>
            <p:cNvPr name="Freeform 13" id="1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4" id="1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Freeform 2" id="2"/>
          <p:cNvSpPr/>
          <p:nvPr/>
        </p:nvSpPr>
        <p:spPr>
          <a:xfrm flipH="false" flipV="false" rot="0">
            <a:off x="693771" y="2902126"/>
            <a:ext cx="13766184" cy="6934715"/>
          </a:xfrm>
          <a:custGeom>
            <a:avLst/>
            <a:gdLst/>
            <a:ahLst/>
            <a:cxnLst/>
            <a:rect r="r" b="b" t="t" l="l"/>
            <a:pathLst>
              <a:path h="6934715" w="13766184">
                <a:moveTo>
                  <a:pt x="0" y="0"/>
                </a:moveTo>
                <a:lnTo>
                  <a:pt x="13766184" y="0"/>
                </a:lnTo>
                <a:lnTo>
                  <a:pt x="13766184" y="6934715"/>
                </a:lnTo>
                <a:lnTo>
                  <a:pt x="0" y="6934715"/>
                </a:lnTo>
                <a:lnTo>
                  <a:pt x="0" y="0"/>
                </a:lnTo>
                <a:close/>
              </a:path>
            </a:pathLst>
          </a:custGeom>
          <a:blipFill>
            <a:blip r:embed="rId2"/>
            <a:stretch>
              <a:fillRect l="0" t="0" r="0" b="0"/>
            </a:stretch>
          </a:blipFill>
        </p:spPr>
      </p:sp>
      <p:sp>
        <p:nvSpPr>
          <p:cNvPr name="Freeform 3" id="3"/>
          <p:cNvSpPr/>
          <p:nvPr/>
        </p:nvSpPr>
        <p:spPr>
          <a:xfrm flipH="false" flipV="false" rot="0">
            <a:off x="13607268" y="311228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3"/>
            <a:stretch>
              <a:fillRect l="0" t="0" r="0" b="0"/>
            </a:stretch>
          </a:blipFill>
        </p:spPr>
      </p:sp>
      <p:sp>
        <p:nvSpPr>
          <p:cNvPr name="TextBox 4" id="4"/>
          <p:cNvSpPr txBox="true"/>
          <p:nvPr/>
        </p:nvSpPr>
        <p:spPr>
          <a:xfrm rot="0">
            <a:off x="1838457" y="456565"/>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Data Ana</a:t>
            </a:r>
            <a:r>
              <a:rPr lang="en-US" sz="6800" b="true">
                <a:solidFill>
                  <a:srgbClr val="2F4F34"/>
                </a:solidFill>
                <a:latin typeface="Agrandir Bold"/>
                <a:ea typeface="Agrandir Bold"/>
                <a:cs typeface="Agrandir Bold"/>
                <a:sym typeface="Agrandir Bold"/>
              </a:rPr>
              <a:t>lysis</a:t>
            </a:r>
          </a:p>
        </p:txBody>
      </p:sp>
      <p:sp>
        <p:nvSpPr>
          <p:cNvPr name="TextBox 5" id="5"/>
          <p:cNvSpPr txBox="true"/>
          <p:nvPr/>
        </p:nvSpPr>
        <p:spPr>
          <a:xfrm rot="0">
            <a:off x="274939" y="1998562"/>
            <a:ext cx="13332329" cy="654052"/>
          </a:xfrm>
          <a:prstGeom prst="rect">
            <a:avLst/>
          </a:prstGeom>
        </p:spPr>
        <p:txBody>
          <a:bodyPr anchor="t" rtlCol="false" tIns="0" lIns="0" bIns="0" rIns="0">
            <a:spAutoFit/>
          </a:bodyPr>
          <a:lstStyle/>
          <a:p>
            <a:pPr algn="l" marL="863619" indent="-431809" lvl="1">
              <a:lnSpc>
                <a:spcPts val="4000"/>
              </a:lnSpc>
              <a:buFont typeface="Arial"/>
              <a:buChar char="•"/>
            </a:pPr>
            <a:r>
              <a:rPr lang="en-US" sz="4000">
                <a:solidFill>
                  <a:srgbClr val="2F4F34"/>
                </a:solidFill>
                <a:latin typeface="Agrandir"/>
                <a:ea typeface="Agrandir"/>
                <a:cs typeface="Agrandir"/>
                <a:sym typeface="Agrandir"/>
              </a:rPr>
              <a:t> Average NPK values per Crop Bar Chart</a:t>
            </a:r>
          </a:p>
        </p:txBody>
      </p:sp>
      <p:sp>
        <p:nvSpPr>
          <p:cNvPr name="Freeform 6" id="6"/>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4"/>
            <a:stretch>
              <a:fillRect l="0" t="0" r="0" b="0"/>
            </a:stretch>
          </a:blipFill>
        </p:spPr>
      </p:sp>
      <p:sp>
        <p:nvSpPr>
          <p:cNvPr name="Freeform 7" id="7"/>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5"/>
            <a:stretch>
              <a:fillRect l="0" t="0" r="0" b="0"/>
            </a:stretch>
          </a:blipFill>
        </p:spPr>
      </p:sp>
      <p:sp>
        <p:nvSpPr>
          <p:cNvPr name="Freeform 8" id="8"/>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6"/>
            <a:stretch>
              <a:fillRect l="0" t="0" r="0" b="0"/>
            </a:stretch>
          </a:blipFill>
        </p:spPr>
      </p:sp>
      <p:grpSp>
        <p:nvGrpSpPr>
          <p:cNvPr name="Group 9" id="9"/>
          <p:cNvGrpSpPr/>
          <p:nvPr/>
        </p:nvGrpSpPr>
        <p:grpSpPr>
          <a:xfrm rot="0">
            <a:off x="17088283" y="1263557"/>
            <a:ext cx="1478149" cy="7759885"/>
            <a:chOff x="0" y="0"/>
            <a:chExt cx="389307" cy="2043756"/>
          </a:xfrm>
        </p:grpSpPr>
        <p:sp>
          <p:nvSpPr>
            <p:cNvPr name="Freeform 10" id="10"/>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1" id="11"/>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TextBox 2" id="2"/>
          <p:cNvSpPr txBox="true"/>
          <p:nvPr/>
        </p:nvSpPr>
        <p:spPr>
          <a:xfrm rot="0">
            <a:off x="1838457" y="456565"/>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Data Ana</a:t>
            </a:r>
            <a:r>
              <a:rPr lang="en-US" sz="6800" b="true">
                <a:solidFill>
                  <a:srgbClr val="2F4F34"/>
                </a:solidFill>
                <a:latin typeface="Agrandir Bold"/>
                <a:ea typeface="Agrandir Bold"/>
                <a:cs typeface="Agrandir Bold"/>
                <a:sym typeface="Agrandir Bold"/>
              </a:rPr>
              <a:t>lysis</a:t>
            </a:r>
          </a:p>
        </p:txBody>
      </p:sp>
      <p:sp>
        <p:nvSpPr>
          <p:cNvPr name="TextBox 3" id="3"/>
          <p:cNvSpPr txBox="true"/>
          <p:nvPr/>
        </p:nvSpPr>
        <p:spPr>
          <a:xfrm rot="0">
            <a:off x="881698" y="1707807"/>
            <a:ext cx="6300196" cy="658804"/>
          </a:xfrm>
          <a:prstGeom prst="rect">
            <a:avLst/>
          </a:prstGeom>
        </p:spPr>
        <p:txBody>
          <a:bodyPr anchor="t" rtlCol="false" tIns="0" lIns="0" bIns="0" rIns="0">
            <a:spAutoFit/>
          </a:bodyPr>
          <a:lstStyle/>
          <a:p>
            <a:pPr algn="l" marL="883950" indent="-441975" lvl="1">
              <a:lnSpc>
                <a:spcPts val="4094"/>
              </a:lnSpc>
              <a:buFont typeface="Arial"/>
              <a:buChar char="•"/>
            </a:pPr>
            <a:r>
              <a:rPr lang="en-US" sz="4094">
                <a:solidFill>
                  <a:srgbClr val="2F4F34"/>
                </a:solidFill>
                <a:latin typeface="Agrandir"/>
                <a:ea typeface="Agrandir"/>
                <a:cs typeface="Agrandir"/>
                <a:sym typeface="Agrandir"/>
              </a:rPr>
              <a:t>Correlation Heatmap</a:t>
            </a:r>
          </a:p>
        </p:txBody>
      </p:sp>
      <p:sp>
        <p:nvSpPr>
          <p:cNvPr name="Freeform 4" id="4"/>
          <p:cNvSpPr/>
          <p:nvPr/>
        </p:nvSpPr>
        <p:spPr>
          <a:xfrm flipH="false" flipV="false" rot="0">
            <a:off x="10021884" y="2056259"/>
            <a:ext cx="7964322" cy="6999572"/>
          </a:xfrm>
          <a:custGeom>
            <a:avLst/>
            <a:gdLst/>
            <a:ahLst/>
            <a:cxnLst/>
            <a:rect r="r" b="b" t="t" l="l"/>
            <a:pathLst>
              <a:path h="6999572" w="7964322">
                <a:moveTo>
                  <a:pt x="0" y="0"/>
                </a:moveTo>
                <a:lnTo>
                  <a:pt x="7964322" y="0"/>
                </a:lnTo>
                <a:lnTo>
                  <a:pt x="7964322" y="6999571"/>
                </a:lnTo>
                <a:lnTo>
                  <a:pt x="0" y="6999571"/>
                </a:lnTo>
                <a:lnTo>
                  <a:pt x="0" y="0"/>
                </a:lnTo>
                <a:close/>
              </a:path>
            </a:pathLst>
          </a:custGeom>
          <a:blipFill>
            <a:blip r:embed="rId2"/>
            <a:stretch>
              <a:fillRect l="0" t="0" r="0" b="0"/>
            </a:stretch>
          </a:blipFill>
        </p:spPr>
      </p:sp>
      <p:grpSp>
        <p:nvGrpSpPr>
          <p:cNvPr name="Group 5" id="5"/>
          <p:cNvGrpSpPr/>
          <p:nvPr/>
        </p:nvGrpSpPr>
        <p:grpSpPr>
          <a:xfrm rot="0">
            <a:off x="1028700" y="2581435"/>
            <a:ext cx="8406894" cy="7324948"/>
            <a:chOff x="0" y="0"/>
            <a:chExt cx="11209192" cy="9766597"/>
          </a:xfrm>
        </p:grpSpPr>
        <p:grpSp>
          <p:nvGrpSpPr>
            <p:cNvPr name="Group 6" id="6"/>
            <p:cNvGrpSpPr/>
            <p:nvPr/>
          </p:nvGrpSpPr>
          <p:grpSpPr>
            <a:xfrm rot="0">
              <a:off x="0" y="0"/>
              <a:ext cx="11209192" cy="9766597"/>
              <a:chOff x="0" y="0"/>
              <a:chExt cx="2636583" cy="2297261"/>
            </a:xfrm>
          </p:grpSpPr>
          <p:sp>
            <p:nvSpPr>
              <p:cNvPr name="Freeform 7" id="7"/>
              <p:cNvSpPr/>
              <p:nvPr/>
            </p:nvSpPr>
            <p:spPr>
              <a:xfrm flipH="false" flipV="false" rot="0">
                <a:off x="0" y="0"/>
                <a:ext cx="2636583" cy="2297261"/>
              </a:xfrm>
              <a:custGeom>
                <a:avLst/>
                <a:gdLst/>
                <a:ahLst/>
                <a:cxnLst/>
                <a:rect r="r" b="b" t="t" l="l"/>
                <a:pathLst>
                  <a:path h="2297261" w="2636583">
                    <a:moveTo>
                      <a:pt x="39441" y="0"/>
                    </a:moveTo>
                    <a:lnTo>
                      <a:pt x="2597141" y="0"/>
                    </a:lnTo>
                    <a:cubicBezTo>
                      <a:pt x="2618924" y="0"/>
                      <a:pt x="2636583" y="17658"/>
                      <a:pt x="2636583" y="39441"/>
                    </a:cubicBezTo>
                    <a:lnTo>
                      <a:pt x="2636583" y="2257820"/>
                    </a:lnTo>
                    <a:cubicBezTo>
                      <a:pt x="2636583" y="2268280"/>
                      <a:pt x="2632427" y="2278312"/>
                      <a:pt x="2625031" y="2285709"/>
                    </a:cubicBezTo>
                    <a:cubicBezTo>
                      <a:pt x="2617634" y="2293106"/>
                      <a:pt x="2607602" y="2297261"/>
                      <a:pt x="2597141" y="2297261"/>
                    </a:cubicBezTo>
                    <a:lnTo>
                      <a:pt x="39441" y="2297261"/>
                    </a:lnTo>
                    <a:cubicBezTo>
                      <a:pt x="28981" y="2297261"/>
                      <a:pt x="18949" y="2293106"/>
                      <a:pt x="11552" y="2285709"/>
                    </a:cubicBezTo>
                    <a:cubicBezTo>
                      <a:pt x="4155" y="2278312"/>
                      <a:pt x="0" y="2268280"/>
                      <a:pt x="0" y="2257820"/>
                    </a:cubicBezTo>
                    <a:lnTo>
                      <a:pt x="0" y="39441"/>
                    </a:lnTo>
                    <a:cubicBezTo>
                      <a:pt x="0" y="28981"/>
                      <a:pt x="4155" y="18949"/>
                      <a:pt x="11552" y="11552"/>
                    </a:cubicBezTo>
                    <a:cubicBezTo>
                      <a:pt x="18949" y="4155"/>
                      <a:pt x="28981" y="0"/>
                      <a:pt x="39441" y="0"/>
                    </a:cubicBezTo>
                    <a:close/>
                  </a:path>
                </a:pathLst>
              </a:custGeom>
              <a:solidFill>
                <a:srgbClr val="E3EEDC"/>
              </a:solidFill>
            </p:spPr>
          </p:sp>
          <p:sp>
            <p:nvSpPr>
              <p:cNvPr name="TextBox 8" id="8"/>
              <p:cNvSpPr txBox="true"/>
              <p:nvPr/>
            </p:nvSpPr>
            <p:spPr>
              <a:xfrm>
                <a:off x="0" y="-66675"/>
                <a:ext cx="2636583" cy="2363936"/>
              </a:xfrm>
              <a:prstGeom prst="rect">
                <a:avLst/>
              </a:prstGeom>
            </p:spPr>
            <p:txBody>
              <a:bodyPr anchor="ctr" rtlCol="false" tIns="50800" lIns="50800" bIns="50800" rIns="50800"/>
              <a:lstStyle/>
              <a:p>
                <a:pPr algn="ctr">
                  <a:lnSpc>
                    <a:spcPts val="3359"/>
                  </a:lnSpc>
                </a:pPr>
              </a:p>
            </p:txBody>
          </p:sp>
        </p:grpSp>
        <p:sp>
          <p:nvSpPr>
            <p:cNvPr name="TextBox 9" id="9"/>
            <p:cNvSpPr txBox="true"/>
            <p:nvPr/>
          </p:nvSpPr>
          <p:spPr>
            <a:xfrm rot="0">
              <a:off x="332244" y="362558"/>
              <a:ext cx="10544704" cy="9404039"/>
            </a:xfrm>
            <a:prstGeom prst="rect">
              <a:avLst/>
            </a:prstGeom>
          </p:spPr>
          <p:txBody>
            <a:bodyPr anchor="t" rtlCol="false" tIns="0" lIns="0" bIns="0" rIns="0">
              <a:spAutoFit/>
            </a:bodyPr>
            <a:lstStyle/>
            <a:p>
              <a:pPr algn="l" marL="482654" indent="-241327" lvl="1">
                <a:lnSpc>
                  <a:spcPts val="3330"/>
                </a:lnSpc>
                <a:buFont typeface="Arial"/>
                <a:buChar char="•"/>
              </a:pPr>
              <a:r>
                <a:rPr lang="en-US" sz="2235">
                  <a:solidFill>
                    <a:srgbClr val="3E3E3E"/>
                  </a:solidFill>
                  <a:latin typeface="Poppins"/>
                  <a:ea typeface="Poppins"/>
                  <a:cs typeface="Poppins"/>
                  <a:sym typeface="Poppins"/>
                </a:rPr>
                <a:t>The heatmap shows strong positive correlations between the soil nutrients N, P, a</a:t>
              </a:r>
              <a:r>
                <a:rPr lang="en-US" sz="2235">
                  <a:solidFill>
                    <a:srgbClr val="3E3E3E"/>
                  </a:solidFill>
                  <a:latin typeface="Poppins"/>
                  <a:ea typeface="Poppins"/>
                  <a:cs typeface="Poppins"/>
                  <a:sym typeface="Poppins"/>
                </a:rPr>
                <a:t>nd</a:t>
              </a:r>
              <a:r>
                <a:rPr lang="en-US" sz="2235">
                  <a:solidFill>
                    <a:srgbClr val="3E3E3E"/>
                  </a:solidFill>
                  <a:latin typeface="Poppins"/>
                  <a:ea typeface="Poppins"/>
                  <a:cs typeface="Poppins"/>
                  <a:sym typeface="Poppins"/>
                </a:rPr>
                <a:t> K, especially between N and K (0.80) and P and K (0.65). This indicates that nutrient levels often increase or decrease together across samples.</a:t>
              </a:r>
            </a:p>
            <a:p>
              <a:pPr algn="l" marL="482654" indent="-241327" lvl="1">
                <a:lnSpc>
                  <a:spcPts val="3330"/>
                </a:lnSpc>
                <a:buFont typeface="Arial"/>
                <a:buChar char="•"/>
              </a:pPr>
              <a:r>
                <a:rPr lang="en-US" sz="2235">
                  <a:solidFill>
                    <a:srgbClr val="3E3E3E"/>
                  </a:solidFill>
                  <a:latin typeface="Poppins"/>
                  <a:ea typeface="Poppins"/>
                  <a:cs typeface="Poppins"/>
                  <a:sym typeface="Poppins"/>
                </a:rPr>
                <a:t>Rainfall also has a noticeable positive relationship with the nutrient features (0.65 with N, 0.43 with P, and 0.61 with K), suggesting</a:t>
              </a:r>
              <a:r>
                <a:rPr lang="en-US" sz="2235">
                  <a:solidFill>
                    <a:srgbClr val="3E3E3E"/>
                  </a:solidFill>
                  <a:latin typeface="Poppins"/>
                  <a:ea typeface="Poppins"/>
                  <a:cs typeface="Poppins"/>
                  <a:sym typeface="Poppins"/>
                </a:rPr>
                <a:t> that higher rainfall is generally associated with richer nutrient content.</a:t>
              </a:r>
            </a:p>
            <a:p>
              <a:pPr algn="l" marL="482654" indent="-241327" lvl="1">
                <a:lnSpc>
                  <a:spcPts val="3330"/>
                </a:lnSpc>
                <a:buFont typeface="Arial"/>
                <a:buChar char="•"/>
              </a:pPr>
              <a:r>
                <a:rPr lang="en-US" sz="2235">
                  <a:solidFill>
                    <a:srgbClr val="3E3E3E"/>
                  </a:solidFill>
                  <a:latin typeface="Poppins"/>
                  <a:ea typeface="Poppins"/>
                  <a:cs typeface="Poppins"/>
                  <a:sym typeface="Poppins"/>
                </a:rPr>
                <a:t>In contrast, temperature, humidity, and pH show very weak correlations with most other features, meaning they contribute independent information to the data</a:t>
              </a:r>
              <a:r>
                <a:rPr lang="en-US" sz="2235">
                  <a:solidFill>
                    <a:srgbClr val="3E3E3E"/>
                  </a:solidFill>
                  <a:latin typeface="Poppins"/>
                  <a:ea typeface="Poppins"/>
                  <a:cs typeface="Poppins"/>
                  <a:sym typeface="Poppins"/>
                </a:rPr>
                <a:t>set.</a:t>
              </a:r>
            </a:p>
            <a:p>
              <a:pPr algn="l" marL="482654" indent="-241327" lvl="1">
                <a:lnSpc>
                  <a:spcPts val="3330"/>
                </a:lnSpc>
                <a:buFont typeface="Arial"/>
                <a:buChar char="•"/>
              </a:pPr>
              <a:r>
                <a:rPr lang="en-US" sz="2235">
                  <a:solidFill>
                    <a:srgbClr val="3E3E3E"/>
                  </a:solidFill>
                  <a:latin typeface="Poppins"/>
                  <a:ea typeface="Poppins"/>
                  <a:cs typeface="Poppins"/>
                  <a:sym typeface="Poppins"/>
                </a:rPr>
                <a:t>The weak overall correlations across climate and pH variables indicate low multicollinearity, allowing the model to learn distinct patterns from each feature.</a:t>
              </a:r>
            </a:p>
            <a:p>
              <a:pPr algn="l">
                <a:lnSpc>
                  <a:spcPts val="3330"/>
                </a:lnSpc>
              </a:pPr>
            </a:p>
          </p:txBody>
        </p:sp>
      </p:grpSp>
      <p:sp>
        <p:nvSpPr>
          <p:cNvPr name="Freeform 10" id="10"/>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1" id="11"/>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2" id="12"/>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FAE7F"/>
        </a:solidFill>
      </p:bgPr>
    </p:bg>
    <p:spTree>
      <p:nvGrpSpPr>
        <p:cNvPr id="1" name=""/>
        <p:cNvGrpSpPr/>
        <p:nvPr/>
      </p:nvGrpSpPr>
      <p:grpSpPr>
        <a:xfrm>
          <a:off x="0" y="0"/>
          <a:ext cx="0" cy="0"/>
          <a:chOff x="0" y="0"/>
          <a:chExt cx="0" cy="0"/>
        </a:xfrm>
      </p:grpSpPr>
      <p:grpSp>
        <p:nvGrpSpPr>
          <p:cNvPr name="Group 2" id="2"/>
          <p:cNvGrpSpPr/>
          <p:nvPr/>
        </p:nvGrpSpPr>
        <p:grpSpPr>
          <a:xfrm rot="0">
            <a:off x="2699380" y="181343"/>
            <a:ext cx="11043262" cy="9924313"/>
            <a:chOff x="0" y="0"/>
            <a:chExt cx="2908513" cy="2613811"/>
          </a:xfrm>
        </p:grpSpPr>
        <p:sp>
          <p:nvSpPr>
            <p:cNvPr name="Freeform 3" id="3"/>
            <p:cNvSpPr/>
            <p:nvPr/>
          </p:nvSpPr>
          <p:spPr>
            <a:xfrm flipH="false" flipV="false" rot="0">
              <a:off x="0" y="0"/>
              <a:ext cx="2908513" cy="2613811"/>
            </a:xfrm>
            <a:custGeom>
              <a:avLst/>
              <a:gdLst/>
              <a:ahLst/>
              <a:cxnLst/>
              <a:rect r="r" b="b" t="t" l="l"/>
              <a:pathLst>
                <a:path h="2613811" w="2908513">
                  <a:moveTo>
                    <a:pt x="35754" y="0"/>
                  </a:moveTo>
                  <a:lnTo>
                    <a:pt x="2872760" y="0"/>
                  </a:lnTo>
                  <a:cubicBezTo>
                    <a:pt x="2882242" y="0"/>
                    <a:pt x="2891336" y="3767"/>
                    <a:pt x="2898041" y="10472"/>
                  </a:cubicBezTo>
                  <a:cubicBezTo>
                    <a:pt x="2904747" y="17177"/>
                    <a:pt x="2908513" y="26271"/>
                    <a:pt x="2908513" y="35754"/>
                  </a:cubicBezTo>
                  <a:lnTo>
                    <a:pt x="2908513" y="2578057"/>
                  </a:lnTo>
                  <a:cubicBezTo>
                    <a:pt x="2908513" y="2597803"/>
                    <a:pt x="2892506" y="2613811"/>
                    <a:pt x="2872760" y="2613811"/>
                  </a:cubicBezTo>
                  <a:lnTo>
                    <a:pt x="35754" y="2613811"/>
                  </a:lnTo>
                  <a:cubicBezTo>
                    <a:pt x="16007" y="2613811"/>
                    <a:pt x="0" y="2597803"/>
                    <a:pt x="0" y="2578057"/>
                  </a:cubicBezTo>
                  <a:lnTo>
                    <a:pt x="0" y="35754"/>
                  </a:lnTo>
                  <a:cubicBezTo>
                    <a:pt x="0" y="16007"/>
                    <a:pt x="16007" y="0"/>
                    <a:pt x="35754" y="0"/>
                  </a:cubicBezTo>
                  <a:close/>
                </a:path>
              </a:pathLst>
            </a:custGeom>
            <a:solidFill>
              <a:srgbClr val="FFFFFF"/>
            </a:solidFill>
          </p:spPr>
        </p:sp>
        <p:sp>
          <p:nvSpPr>
            <p:cNvPr name="TextBox 4" id="4"/>
            <p:cNvSpPr txBox="true"/>
            <p:nvPr/>
          </p:nvSpPr>
          <p:spPr>
            <a:xfrm>
              <a:off x="0" y="-66675"/>
              <a:ext cx="2908513" cy="2680486"/>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3117941" y="5372412"/>
            <a:ext cx="2594328" cy="5530545"/>
          </a:xfrm>
          <a:custGeom>
            <a:avLst/>
            <a:gdLst/>
            <a:ahLst/>
            <a:cxnLst/>
            <a:rect r="r" b="b" t="t" l="l"/>
            <a:pathLst>
              <a:path h="5530545" w="2594328">
                <a:moveTo>
                  <a:pt x="0" y="0"/>
                </a:moveTo>
                <a:lnTo>
                  <a:pt x="2594329" y="0"/>
                </a:lnTo>
                <a:lnTo>
                  <a:pt x="2594329" y="5530545"/>
                </a:lnTo>
                <a:lnTo>
                  <a:pt x="0" y="5530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748711" y="1480386"/>
            <a:ext cx="6944600" cy="902972"/>
          </a:xfrm>
          <a:prstGeom prst="rect">
            <a:avLst/>
          </a:prstGeom>
        </p:spPr>
        <p:txBody>
          <a:bodyPr anchor="t" rtlCol="false" tIns="0" lIns="0" bIns="0" rIns="0">
            <a:spAutoFit/>
          </a:bodyPr>
          <a:lstStyle/>
          <a:p>
            <a:pPr algn="l">
              <a:lnSpc>
                <a:spcPts val="5869"/>
              </a:lnSpc>
            </a:pPr>
            <a:r>
              <a:rPr lang="en-US" sz="5335" b="true">
                <a:solidFill>
                  <a:srgbClr val="000000"/>
                </a:solidFill>
                <a:latin typeface="Agrandir Bold"/>
                <a:ea typeface="Agrandir Bold"/>
                <a:cs typeface="Agrandir Bold"/>
                <a:sym typeface="Agrandir Bold"/>
              </a:rPr>
              <a:t>Our Team Members</a:t>
            </a:r>
          </a:p>
        </p:txBody>
      </p:sp>
      <p:sp>
        <p:nvSpPr>
          <p:cNvPr name="TextBox 7" id="7"/>
          <p:cNvSpPr txBox="true"/>
          <p:nvPr/>
        </p:nvSpPr>
        <p:spPr>
          <a:xfrm rot="0">
            <a:off x="3368472" y="3568517"/>
            <a:ext cx="4031784" cy="843915"/>
          </a:xfrm>
          <a:prstGeom prst="rect">
            <a:avLst/>
          </a:prstGeom>
        </p:spPr>
        <p:txBody>
          <a:bodyPr anchor="t" rtlCol="false" tIns="0" lIns="0" bIns="0" rIns="0">
            <a:spAutoFit/>
          </a:bodyPr>
          <a:lstStyle/>
          <a:p>
            <a:pPr algn="l" marL="518162" indent="-259081" lvl="1">
              <a:lnSpc>
                <a:spcPts val="3360"/>
              </a:lnSpc>
              <a:buFont typeface="Arial"/>
              <a:buChar char="•"/>
            </a:pPr>
            <a:r>
              <a:rPr lang="en-US" b="true" sz="2400">
                <a:solidFill>
                  <a:srgbClr val="000000"/>
                </a:solidFill>
                <a:latin typeface="Poppins Bold"/>
                <a:ea typeface="Poppins Bold"/>
                <a:cs typeface="Poppins Bold"/>
                <a:sym typeface="Poppins Bold"/>
              </a:rPr>
              <a:t>Marwan Mostafa Ismail</a:t>
            </a:r>
          </a:p>
        </p:txBody>
      </p:sp>
      <p:sp>
        <p:nvSpPr>
          <p:cNvPr name="TextBox 8" id="8"/>
          <p:cNvSpPr txBox="true"/>
          <p:nvPr/>
        </p:nvSpPr>
        <p:spPr>
          <a:xfrm rot="0">
            <a:off x="3368472" y="4691012"/>
            <a:ext cx="4281960" cy="843915"/>
          </a:xfrm>
          <a:prstGeom prst="rect">
            <a:avLst/>
          </a:prstGeom>
        </p:spPr>
        <p:txBody>
          <a:bodyPr anchor="t" rtlCol="false" tIns="0" lIns="0" bIns="0" rIns="0">
            <a:spAutoFit/>
          </a:bodyPr>
          <a:lstStyle/>
          <a:p>
            <a:pPr algn="l" marL="518162" indent="-259081" lvl="1">
              <a:lnSpc>
                <a:spcPts val="3360"/>
              </a:lnSpc>
              <a:buFont typeface="Arial"/>
              <a:buChar char="•"/>
            </a:pPr>
            <a:r>
              <a:rPr lang="en-US" b="true" sz="2400">
                <a:solidFill>
                  <a:srgbClr val="000000"/>
                </a:solidFill>
                <a:latin typeface="Poppins Bold"/>
                <a:ea typeface="Poppins Bold"/>
                <a:cs typeface="Poppins Bold"/>
                <a:sym typeface="Poppins Bold"/>
              </a:rPr>
              <a:t>Youhanna George Jacoub</a:t>
            </a:r>
          </a:p>
        </p:txBody>
      </p:sp>
      <p:sp>
        <p:nvSpPr>
          <p:cNvPr name="TextBox 9" id="9"/>
          <p:cNvSpPr txBox="true"/>
          <p:nvPr/>
        </p:nvSpPr>
        <p:spPr>
          <a:xfrm rot="0">
            <a:off x="9308574" y="5694542"/>
            <a:ext cx="3843595" cy="914873"/>
          </a:xfrm>
          <a:prstGeom prst="rect">
            <a:avLst/>
          </a:prstGeom>
        </p:spPr>
        <p:txBody>
          <a:bodyPr anchor="t" rtlCol="false" tIns="0" lIns="0" bIns="0" rIns="0">
            <a:spAutoFit/>
          </a:bodyPr>
          <a:lstStyle/>
          <a:p>
            <a:pPr algn="l" marL="562720" indent="-281360" lvl="1">
              <a:lnSpc>
                <a:spcPts val="3648"/>
              </a:lnSpc>
              <a:buFont typeface="Arial"/>
              <a:buChar char="•"/>
            </a:pPr>
            <a:r>
              <a:rPr lang="en-US" b="true" sz="2606">
                <a:solidFill>
                  <a:srgbClr val="000000"/>
                </a:solidFill>
                <a:latin typeface="Poppins Bold"/>
                <a:ea typeface="Poppins Bold"/>
                <a:cs typeface="Poppins Bold"/>
                <a:sym typeface="Poppins Bold"/>
              </a:rPr>
              <a:t>Fares Emad Abdelnaby</a:t>
            </a:r>
          </a:p>
        </p:txBody>
      </p:sp>
      <p:sp>
        <p:nvSpPr>
          <p:cNvPr name="TextBox 10" id="10"/>
          <p:cNvSpPr txBox="true"/>
          <p:nvPr/>
        </p:nvSpPr>
        <p:spPr>
          <a:xfrm rot="0">
            <a:off x="9308574" y="3358228"/>
            <a:ext cx="3809367" cy="843915"/>
          </a:xfrm>
          <a:prstGeom prst="rect">
            <a:avLst/>
          </a:prstGeom>
        </p:spPr>
        <p:txBody>
          <a:bodyPr anchor="t" rtlCol="false" tIns="0" lIns="0" bIns="0" rIns="0">
            <a:spAutoFit/>
          </a:bodyPr>
          <a:lstStyle/>
          <a:p>
            <a:pPr algn="l" marL="518162" indent="-259081" lvl="1">
              <a:lnSpc>
                <a:spcPts val="3360"/>
              </a:lnSpc>
              <a:buFont typeface="Arial"/>
              <a:buChar char="•"/>
            </a:pPr>
            <a:r>
              <a:rPr lang="en-US" b="true" sz="2400">
                <a:solidFill>
                  <a:srgbClr val="000000"/>
                </a:solidFill>
                <a:latin typeface="Poppins Bold"/>
                <a:ea typeface="Poppins Bold"/>
                <a:cs typeface="Poppins Bold"/>
                <a:sym typeface="Poppins Bold"/>
              </a:rPr>
              <a:t>Moh</a:t>
            </a:r>
            <a:r>
              <a:rPr lang="en-US" b="true" sz="2400">
                <a:solidFill>
                  <a:srgbClr val="000000"/>
                </a:solidFill>
                <a:latin typeface="Poppins Bold"/>
                <a:ea typeface="Poppins Bold"/>
                <a:cs typeface="Poppins Bold"/>
                <a:sym typeface="Poppins Bold"/>
              </a:rPr>
              <a:t>amed</a:t>
            </a:r>
            <a:r>
              <a:rPr lang="en-US" b="true" sz="2400">
                <a:solidFill>
                  <a:srgbClr val="000000"/>
                </a:solidFill>
                <a:latin typeface="Poppins Bold"/>
                <a:ea typeface="Poppins Bold"/>
                <a:cs typeface="Poppins Bold"/>
                <a:sym typeface="Poppins Bold"/>
              </a:rPr>
              <a:t> Hisham Hussian</a:t>
            </a:r>
          </a:p>
        </p:txBody>
      </p:sp>
      <p:sp>
        <p:nvSpPr>
          <p:cNvPr name="TextBox 11" id="11"/>
          <p:cNvSpPr txBox="true"/>
          <p:nvPr/>
        </p:nvSpPr>
        <p:spPr>
          <a:xfrm rot="0">
            <a:off x="9308574" y="4526974"/>
            <a:ext cx="4295757" cy="843718"/>
          </a:xfrm>
          <a:prstGeom prst="rect">
            <a:avLst/>
          </a:prstGeom>
        </p:spPr>
        <p:txBody>
          <a:bodyPr anchor="t" rtlCol="false" tIns="0" lIns="0" bIns="0" rIns="0">
            <a:spAutoFit/>
          </a:bodyPr>
          <a:lstStyle/>
          <a:p>
            <a:pPr algn="l" marL="519831" indent="-259916" lvl="1">
              <a:lnSpc>
                <a:spcPts val="3370"/>
              </a:lnSpc>
              <a:buFont typeface="Arial"/>
              <a:buChar char="•"/>
            </a:pPr>
            <a:r>
              <a:rPr lang="en-US" b="true" sz="2407">
                <a:solidFill>
                  <a:srgbClr val="000000"/>
                </a:solidFill>
                <a:latin typeface="Poppins Bold"/>
                <a:ea typeface="Poppins Bold"/>
                <a:cs typeface="Poppins Bold"/>
                <a:sym typeface="Poppins Bold"/>
              </a:rPr>
              <a:t>Adham Jehad Abdelmoneam</a:t>
            </a:r>
          </a:p>
        </p:txBody>
      </p:sp>
      <p:sp>
        <p:nvSpPr>
          <p:cNvPr name="TextBox 12" id="12"/>
          <p:cNvSpPr txBox="true"/>
          <p:nvPr/>
        </p:nvSpPr>
        <p:spPr>
          <a:xfrm rot="0">
            <a:off x="3368472" y="5938491"/>
            <a:ext cx="4281960" cy="843915"/>
          </a:xfrm>
          <a:prstGeom prst="rect">
            <a:avLst/>
          </a:prstGeom>
        </p:spPr>
        <p:txBody>
          <a:bodyPr anchor="t" rtlCol="false" tIns="0" lIns="0" bIns="0" rIns="0">
            <a:spAutoFit/>
          </a:bodyPr>
          <a:lstStyle/>
          <a:p>
            <a:pPr algn="l" marL="518162" indent="-259081" lvl="1">
              <a:lnSpc>
                <a:spcPts val="3360"/>
              </a:lnSpc>
              <a:buFont typeface="Arial"/>
              <a:buChar char="•"/>
            </a:pPr>
            <a:r>
              <a:rPr lang="en-US" b="true" sz="2400">
                <a:solidFill>
                  <a:srgbClr val="000000"/>
                </a:solidFill>
                <a:latin typeface="Poppins Bold"/>
                <a:ea typeface="Poppins Bold"/>
                <a:cs typeface="Poppins Bold"/>
                <a:sym typeface="Poppins Bold"/>
              </a:rPr>
              <a:t>Mohamed Ezzat Ghoraba</a:t>
            </a:r>
          </a:p>
        </p:txBody>
      </p:sp>
      <p:sp>
        <p:nvSpPr>
          <p:cNvPr name="Freeform 13" id="13"/>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4"/>
            <a:stretch>
              <a:fillRect l="0" t="0" r="0" b="0"/>
            </a:stretch>
          </a:blipFill>
        </p:spPr>
      </p:sp>
      <p:sp>
        <p:nvSpPr>
          <p:cNvPr name="Freeform 14" id="14"/>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5"/>
            <a:stretch>
              <a:fillRect l="0" t="0" r="0" b="0"/>
            </a:stretch>
          </a:blipFill>
        </p:spPr>
      </p:sp>
      <p:sp>
        <p:nvSpPr>
          <p:cNvPr name="Freeform 15" id="15"/>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6"/>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TextBox 2" id="2"/>
          <p:cNvSpPr txBox="true"/>
          <p:nvPr/>
        </p:nvSpPr>
        <p:spPr>
          <a:xfrm rot="0">
            <a:off x="1838457" y="455669"/>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Data Ana</a:t>
            </a:r>
            <a:r>
              <a:rPr lang="en-US" sz="6800" b="true">
                <a:solidFill>
                  <a:srgbClr val="2F4F34"/>
                </a:solidFill>
                <a:latin typeface="Agrandir Bold"/>
                <a:ea typeface="Agrandir Bold"/>
                <a:cs typeface="Agrandir Bold"/>
                <a:sym typeface="Agrandir Bold"/>
              </a:rPr>
              <a:t>lysis</a:t>
            </a:r>
          </a:p>
        </p:txBody>
      </p:sp>
      <p:grpSp>
        <p:nvGrpSpPr>
          <p:cNvPr name="Group 3" id="3"/>
          <p:cNvGrpSpPr/>
          <p:nvPr/>
        </p:nvGrpSpPr>
        <p:grpSpPr>
          <a:xfrm rot="0">
            <a:off x="1028700" y="2524548"/>
            <a:ext cx="9136725" cy="7013359"/>
            <a:chOff x="0" y="0"/>
            <a:chExt cx="12182300" cy="9351145"/>
          </a:xfrm>
        </p:grpSpPr>
        <p:grpSp>
          <p:nvGrpSpPr>
            <p:cNvPr name="Group 4" id="4"/>
            <p:cNvGrpSpPr/>
            <p:nvPr/>
          </p:nvGrpSpPr>
          <p:grpSpPr>
            <a:xfrm rot="0">
              <a:off x="0" y="0"/>
              <a:ext cx="12182300" cy="9351145"/>
              <a:chOff x="0" y="0"/>
              <a:chExt cx="2987048" cy="2292861"/>
            </a:xfrm>
          </p:grpSpPr>
          <p:sp>
            <p:nvSpPr>
              <p:cNvPr name="Freeform 5" id="5"/>
              <p:cNvSpPr/>
              <p:nvPr/>
            </p:nvSpPr>
            <p:spPr>
              <a:xfrm flipH="false" flipV="false" rot="0">
                <a:off x="0" y="0"/>
                <a:ext cx="2987048" cy="2292860"/>
              </a:xfrm>
              <a:custGeom>
                <a:avLst/>
                <a:gdLst/>
                <a:ahLst/>
                <a:cxnLst/>
                <a:rect r="r" b="b" t="t" l="l"/>
                <a:pathLst>
                  <a:path h="2292860" w="2987048">
                    <a:moveTo>
                      <a:pt x="34814" y="0"/>
                    </a:moveTo>
                    <a:lnTo>
                      <a:pt x="2952234" y="0"/>
                    </a:lnTo>
                    <a:cubicBezTo>
                      <a:pt x="2961467" y="0"/>
                      <a:pt x="2970322" y="3668"/>
                      <a:pt x="2976851" y="10197"/>
                    </a:cubicBezTo>
                    <a:cubicBezTo>
                      <a:pt x="2983380" y="16726"/>
                      <a:pt x="2987048" y="25581"/>
                      <a:pt x="2987048" y="34814"/>
                    </a:cubicBezTo>
                    <a:lnTo>
                      <a:pt x="2987048" y="2258047"/>
                    </a:lnTo>
                    <a:cubicBezTo>
                      <a:pt x="2987048" y="2267280"/>
                      <a:pt x="2983380" y="2276135"/>
                      <a:pt x="2976851" y="2282664"/>
                    </a:cubicBezTo>
                    <a:cubicBezTo>
                      <a:pt x="2970322" y="2289193"/>
                      <a:pt x="2961467" y="2292860"/>
                      <a:pt x="2952234" y="2292860"/>
                    </a:cubicBezTo>
                    <a:lnTo>
                      <a:pt x="34814" y="2292860"/>
                    </a:lnTo>
                    <a:cubicBezTo>
                      <a:pt x="25581" y="2292860"/>
                      <a:pt x="16726" y="2289193"/>
                      <a:pt x="10197" y="2282664"/>
                    </a:cubicBezTo>
                    <a:cubicBezTo>
                      <a:pt x="3668" y="2276135"/>
                      <a:pt x="0" y="2267280"/>
                      <a:pt x="0" y="2258047"/>
                    </a:cubicBezTo>
                    <a:lnTo>
                      <a:pt x="0" y="34814"/>
                    </a:lnTo>
                    <a:cubicBezTo>
                      <a:pt x="0" y="25581"/>
                      <a:pt x="3668" y="16726"/>
                      <a:pt x="10197" y="10197"/>
                    </a:cubicBezTo>
                    <a:cubicBezTo>
                      <a:pt x="16726" y="3668"/>
                      <a:pt x="25581" y="0"/>
                      <a:pt x="34814" y="0"/>
                    </a:cubicBezTo>
                    <a:close/>
                  </a:path>
                </a:pathLst>
              </a:custGeom>
              <a:solidFill>
                <a:srgbClr val="E3EEDC"/>
              </a:solidFill>
            </p:spPr>
          </p:sp>
          <p:sp>
            <p:nvSpPr>
              <p:cNvPr name="TextBox 6" id="6"/>
              <p:cNvSpPr txBox="true"/>
              <p:nvPr/>
            </p:nvSpPr>
            <p:spPr>
              <a:xfrm>
                <a:off x="0" y="-66675"/>
                <a:ext cx="2987048" cy="2359536"/>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361087" y="353838"/>
              <a:ext cx="11460125" cy="8997307"/>
            </a:xfrm>
            <a:prstGeom prst="rect">
              <a:avLst/>
            </a:prstGeom>
          </p:spPr>
          <p:txBody>
            <a:bodyPr anchor="t" rtlCol="false" tIns="0" lIns="0" bIns="0" rIns="0">
              <a:spAutoFit/>
            </a:bodyPr>
            <a:lstStyle/>
            <a:p>
              <a:pPr algn="l" marL="463010" indent="-231505" lvl="1">
                <a:lnSpc>
                  <a:spcPts val="3195"/>
                </a:lnSpc>
                <a:buFont typeface="Arial"/>
                <a:buChar char="•"/>
              </a:pPr>
              <a:r>
                <a:rPr lang="en-US" sz="2144">
                  <a:solidFill>
                    <a:srgbClr val="3E3E3E"/>
                  </a:solidFill>
                  <a:latin typeface="Poppins"/>
                  <a:ea typeface="Poppins"/>
                  <a:cs typeface="Poppins"/>
                  <a:sym typeface="Poppins"/>
                </a:rPr>
                <a:t> Nitrogen (N): The nitrogen boxplot shows clear variation across crops, with some requiring high nitrogen levels while others grow in much lower ranges. This makes nitrogen an important feature for distinguishing crop types.</a:t>
              </a:r>
            </a:p>
            <a:p>
              <a:pPr algn="l" marL="463010" indent="-231505" lvl="1">
                <a:lnSpc>
                  <a:spcPts val="3195"/>
                </a:lnSpc>
                <a:buFont typeface="Arial"/>
                <a:buChar char="•"/>
              </a:pPr>
              <a:r>
                <a:rPr lang="en-US" sz="2144">
                  <a:solidFill>
                    <a:srgbClr val="3E3E3E"/>
                  </a:solidFill>
                  <a:latin typeface="Poppins"/>
                  <a:ea typeface="Poppins"/>
                  <a:cs typeface="Poppins"/>
                  <a:sym typeface="Poppins"/>
                </a:rPr>
                <a:t> </a:t>
              </a:r>
              <a:r>
                <a:rPr lang="en-US" sz="2144">
                  <a:solidFill>
                    <a:srgbClr val="3E3E3E"/>
                  </a:solidFill>
                  <a:latin typeface="Poppins"/>
                  <a:ea typeface="Poppins"/>
                  <a:cs typeface="Poppins"/>
                  <a:sym typeface="Poppins"/>
                </a:rPr>
                <a:t>Phosphorus (P): The phosphorus boxplot highlights noticeable differences in P requirements among crops. Some crops tend to have higher phosphorus levels, helping reveal their specific nutrient needs.</a:t>
              </a:r>
            </a:p>
            <a:p>
              <a:pPr algn="l" marL="463010" indent="-231505" lvl="1">
                <a:lnSpc>
                  <a:spcPts val="3195"/>
                </a:lnSpc>
                <a:buFont typeface="Arial"/>
                <a:buChar char="•"/>
              </a:pPr>
              <a:r>
                <a:rPr lang="en-US" sz="2144">
                  <a:solidFill>
                    <a:srgbClr val="3E3E3E"/>
                  </a:solidFill>
                  <a:latin typeface="Poppins"/>
                  <a:ea typeface="Poppins"/>
                  <a:cs typeface="Poppins"/>
                  <a:sym typeface="Poppins"/>
                </a:rPr>
                <a:t> </a:t>
              </a:r>
              <a:r>
                <a:rPr lang="en-US" sz="2144">
                  <a:solidFill>
                    <a:srgbClr val="3E3E3E"/>
                  </a:solidFill>
                  <a:latin typeface="Poppins"/>
                  <a:ea typeface="Poppins"/>
                  <a:cs typeface="Poppins"/>
                  <a:sym typeface="Poppins"/>
                </a:rPr>
                <a:t>Potassium (K): Potassium</a:t>
              </a:r>
              <a:r>
                <a:rPr lang="en-US" sz="2144">
                  <a:solidFill>
                    <a:srgbClr val="3E3E3E"/>
                  </a:solidFill>
                  <a:latin typeface="Poppins"/>
                  <a:ea typeface="Poppins"/>
                  <a:cs typeface="Poppins"/>
                  <a:sym typeface="Poppins"/>
                </a:rPr>
                <a:t> displays one of the widest separations between crops, showing significant variation in K demands. This makes potassium a strong indicator for identifying suitable crops.</a:t>
              </a:r>
            </a:p>
            <a:p>
              <a:pPr algn="l" marL="463010" indent="-231505" lvl="1">
                <a:lnSpc>
                  <a:spcPts val="3195"/>
                </a:lnSpc>
                <a:buFont typeface="Arial"/>
                <a:buChar char="•"/>
              </a:pPr>
              <a:r>
                <a:rPr lang="en-US" sz="2144">
                  <a:solidFill>
                    <a:srgbClr val="3E3E3E"/>
                  </a:solidFill>
                  <a:latin typeface="Poppins"/>
                  <a:ea typeface="Poppins"/>
                  <a:cs typeface="Poppins"/>
                  <a:sym typeface="Poppins"/>
                </a:rPr>
                <a:t> Humidity: The humidity boxplot shows large differences in moisture preference. Some crops thrive in high humidity while others prefer drier conditions, reflecting their environmental requirements.</a:t>
              </a:r>
            </a:p>
            <a:p>
              <a:pPr algn="l">
                <a:lnSpc>
                  <a:spcPts val="3195"/>
                </a:lnSpc>
              </a:pPr>
            </a:p>
          </p:txBody>
        </p:sp>
      </p:grpSp>
      <p:sp>
        <p:nvSpPr>
          <p:cNvPr name="Freeform 8" id="8"/>
          <p:cNvSpPr/>
          <p:nvPr/>
        </p:nvSpPr>
        <p:spPr>
          <a:xfrm flipH="false" flipV="false" rot="0">
            <a:off x="10813927" y="1027804"/>
            <a:ext cx="7089879" cy="9468954"/>
          </a:xfrm>
          <a:custGeom>
            <a:avLst/>
            <a:gdLst/>
            <a:ahLst/>
            <a:cxnLst/>
            <a:rect r="r" b="b" t="t" l="l"/>
            <a:pathLst>
              <a:path h="9468954" w="7089879">
                <a:moveTo>
                  <a:pt x="0" y="0"/>
                </a:moveTo>
                <a:lnTo>
                  <a:pt x="7089879" y="0"/>
                </a:lnTo>
                <a:lnTo>
                  <a:pt x="7089879" y="9468954"/>
                </a:lnTo>
                <a:lnTo>
                  <a:pt x="0" y="9468954"/>
                </a:lnTo>
                <a:lnTo>
                  <a:pt x="0" y="0"/>
                </a:lnTo>
                <a:close/>
              </a:path>
            </a:pathLst>
          </a:custGeom>
          <a:blipFill>
            <a:blip r:embed="rId2"/>
            <a:stretch>
              <a:fillRect l="0" t="0" r="0" b="0"/>
            </a:stretch>
          </a:blipFill>
        </p:spPr>
      </p:sp>
      <p:sp>
        <p:nvSpPr>
          <p:cNvPr name="TextBox 9" id="9"/>
          <p:cNvSpPr txBox="true"/>
          <p:nvPr/>
        </p:nvSpPr>
        <p:spPr>
          <a:xfrm rot="0">
            <a:off x="1028700" y="1685664"/>
            <a:ext cx="7041824" cy="658804"/>
          </a:xfrm>
          <a:prstGeom prst="rect">
            <a:avLst/>
          </a:prstGeom>
        </p:spPr>
        <p:txBody>
          <a:bodyPr anchor="t" rtlCol="false" tIns="0" lIns="0" bIns="0" rIns="0">
            <a:spAutoFit/>
          </a:bodyPr>
          <a:lstStyle/>
          <a:p>
            <a:pPr algn="l" marL="883950" indent="-441975" lvl="1">
              <a:lnSpc>
                <a:spcPts val="4094"/>
              </a:lnSpc>
              <a:buFont typeface="Arial"/>
              <a:buChar char="•"/>
            </a:pPr>
            <a:r>
              <a:rPr lang="en-US" sz="4094">
                <a:solidFill>
                  <a:srgbClr val="2F4F34"/>
                </a:solidFill>
                <a:latin typeface="Agrandir"/>
                <a:ea typeface="Agrandir"/>
                <a:cs typeface="Agrandir"/>
                <a:sym typeface="Agrandir"/>
              </a:rPr>
              <a:t>Boxplots Across Crops</a:t>
            </a:r>
          </a:p>
        </p:txBody>
      </p:sp>
      <p:sp>
        <p:nvSpPr>
          <p:cNvPr name="Freeform 10" id="10"/>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1" id="11"/>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2" id="12"/>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TextBox 2" id="2"/>
          <p:cNvSpPr txBox="true"/>
          <p:nvPr/>
        </p:nvSpPr>
        <p:spPr>
          <a:xfrm rot="0">
            <a:off x="1838457" y="456565"/>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Data Ana</a:t>
            </a:r>
            <a:r>
              <a:rPr lang="en-US" sz="6800" b="true">
                <a:solidFill>
                  <a:srgbClr val="2F4F34"/>
                </a:solidFill>
                <a:latin typeface="Agrandir Bold"/>
                <a:ea typeface="Agrandir Bold"/>
                <a:cs typeface="Agrandir Bold"/>
                <a:sym typeface="Agrandir Bold"/>
              </a:rPr>
              <a:t>lysis</a:t>
            </a:r>
          </a:p>
        </p:txBody>
      </p:sp>
      <p:grpSp>
        <p:nvGrpSpPr>
          <p:cNvPr name="Group 3" id="3"/>
          <p:cNvGrpSpPr/>
          <p:nvPr/>
        </p:nvGrpSpPr>
        <p:grpSpPr>
          <a:xfrm rot="0">
            <a:off x="1049162" y="1959844"/>
            <a:ext cx="9216143" cy="5984536"/>
            <a:chOff x="0" y="0"/>
            <a:chExt cx="12288191" cy="7979382"/>
          </a:xfrm>
        </p:grpSpPr>
        <p:grpSp>
          <p:nvGrpSpPr>
            <p:cNvPr name="Group 4" id="4"/>
            <p:cNvGrpSpPr/>
            <p:nvPr/>
          </p:nvGrpSpPr>
          <p:grpSpPr>
            <a:xfrm rot="0">
              <a:off x="0" y="0"/>
              <a:ext cx="12288191" cy="7979382"/>
              <a:chOff x="0" y="0"/>
              <a:chExt cx="2929511" cy="1902289"/>
            </a:xfrm>
          </p:grpSpPr>
          <p:sp>
            <p:nvSpPr>
              <p:cNvPr name="Freeform 5" id="5"/>
              <p:cNvSpPr/>
              <p:nvPr/>
            </p:nvSpPr>
            <p:spPr>
              <a:xfrm flipH="false" flipV="false" rot="0">
                <a:off x="0" y="0"/>
                <a:ext cx="2929511" cy="1902289"/>
              </a:xfrm>
              <a:custGeom>
                <a:avLst/>
                <a:gdLst/>
                <a:ahLst/>
                <a:cxnLst/>
                <a:rect r="r" b="b" t="t" l="l"/>
                <a:pathLst>
                  <a:path h="1902289" w="2929511">
                    <a:moveTo>
                      <a:pt x="35497" y="0"/>
                    </a:moveTo>
                    <a:lnTo>
                      <a:pt x="2894014" y="0"/>
                    </a:lnTo>
                    <a:cubicBezTo>
                      <a:pt x="2913618" y="0"/>
                      <a:pt x="2929511" y="15893"/>
                      <a:pt x="2929511" y="35497"/>
                    </a:cubicBezTo>
                    <a:lnTo>
                      <a:pt x="2929511" y="1866791"/>
                    </a:lnTo>
                    <a:cubicBezTo>
                      <a:pt x="2929511" y="1886396"/>
                      <a:pt x="2913618" y="1902289"/>
                      <a:pt x="2894014" y="1902289"/>
                    </a:cubicBezTo>
                    <a:lnTo>
                      <a:pt x="35497" y="1902289"/>
                    </a:lnTo>
                    <a:cubicBezTo>
                      <a:pt x="15893" y="1902289"/>
                      <a:pt x="0" y="1886396"/>
                      <a:pt x="0" y="1866791"/>
                    </a:cubicBezTo>
                    <a:lnTo>
                      <a:pt x="0" y="35497"/>
                    </a:lnTo>
                    <a:cubicBezTo>
                      <a:pt x="0" y="15893"/>
                      <a:pt x="15893" y="0"/>
                      <a:pt x="35497" y="0"/>
                    </a:cubicBezTo>
                    <a:close/>
                  </a:path>
                </a:pathLst>
              </a:custGeom>
              <a:solidFill>
                <a:srgbClr val="E3EEDC"/>
              </a:solidFill>
            </p:spPr>
          </p:sp>
          <p:sp>
            <p:nvSpPr>
              <p:cNvPr name="TextBox 6" id="6"/>
              <p:cNvSpPr txBox="true"/>
              <p:nvPr/>
            </p:nvSpPr>
            <p:spPr>
              <a:xfrm>
                <a:off x="0" y="-66675"/>
                <a:ext cx="2929511" cy="1968964"/>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364226" y="366095"/>
              <a:ext cx="11559739" cy="7613286"/>
            </a:xfrm>
            <a:prstGeom prst="rect">
              <a:avLst/>
            </a:prstGeom>
          </p:spPr>
          <p:txBody>
            <a:bodyPr anchor="t" rtlCol="false" tIns="0" lIns="0" bIns="0" rIns="0">
              <a:spAutoFit/>
            </a:bodyPr>
            <a:lstStyle/>
            <a:p>
              <a:pPr algn="l" marL="476207" indent="-238103" lvl="1">
                <a:lnSpc>
                  <a:spcPts val="3286"/>
                </a:lnSpc>
                <a:buFont typeface="Arial"/>
                <a:buChar char="•"/>
              </a:pPr>
              <a:r>
                <a:rPr lang="en-US" sz="2205">
                  <a:solidFill>
                    <a:srgbClr val="3E3E3E"/>
                  </a:solidFill>
                  <a:latin typeface="Poppins"/>
                  <a:ea typeface="Poppins"/>
                  <a:cs typeface="Poppins"/>
                  <a:sym typeface="Poppins"/>
                </a:rPr>
                <a:t>Temperature: The temperature boxplot indicates that each crop tends to fall within a characteristic temperature range. These differences help identify the climate conditions best suited for each crop.</a:t>
              </a:r>
            </a:p>
            <a:p>
              <a:pPr algn="l" marL="476207" indent="-238103" lvl="1">
                <a:lnSpc>
                  <a:spcPts val="3286"/>
                </a:lnSpc>
                <a:buFont typeface="Arial"/>
                <a:buChar char="•"/>
              </a:pPr>
              <a:r>
                <a:rPr lang="en-US" sz="2205">
                  <a:solidFill>
                    <a:srgbClr val="3E3E3E"/>
                  </a:solidFill>
                  <a:latin typeface="Poppins"/>
                  <a:ea typeface="Poppins"/>
                  <a:cs typeface="Poppins"/>
                  <a:sym typeface="Poppins"/>
                </a:rPr>
                <a:t> </a:t>
              </a:r>
              <a:r>
                <a:rPr lang="en-US" sz="2205">
                  <a:solidFill>
                    <a:srgbClr val="3E3E3E"/>
                  </a:solidFill>
                  <a:latin typeface="Poppins"/>
                  <a:ea typeface="Poppins"/>
                  <a:cs typeface="Poppins"/>
                  <a:sym typeface="Poppins"/>
                </a:rPr>
                <a:t>p</a:t>
              </a:r>
              <a:r>
                <a:rPr lang="en-US" sz="2205">
                  <a:solidFill>
                    <a:srgbClr val="3E3E3E"/>
                  </a:solidFill>
                  <a:latin typeface="Poppins"/>
                  <a:ea typeface="Poppins"/>
                  <a:cs typeface="Poppins"/>
                  <a:sym typeface="Poppins"/>
                </a:rPr>
                <a:t>H</a:t>
              </a:r>
              <a:r>
                <a:rPr lang="en-US" sz="2205">
                  <a:solidFill>
                    <a:srgbClr val="3E3E3E"/>
                  </a:solidFill>
                  <a:latin typeface="Poppins"/>
                  <a:ea typeface="Poppins"/>
                  <a:cs typeface="Poppins"/>
                  <a:sym typeface="Poppins"/>
                </a:rPr>
                <a:t>: The pH boxplot shows that crops prefer different acidity levels, with some having narrow pH ranges and others being more flexible. This helps determine compatibility with soil acidity.</a:t>
              </a:r>
            </a:p>
            <a:p>
              <a:pPr algn="l" marL="476207" indent="-238103" lvl="1">
                <a:lnSpc>
                  <a:spcPts val="3286"/>
                </a:lnSpc>
                <a:buFont typeface="Arial"/>
                <a:buChar char="•"/>
              </a:pPr>
              <a:r>
                <a:rPr lang="en-US" sz="2205">
                  <a:solidFill>
                    <a:srgbClr val="3E3E3E"/>
                  </a:solidFill>
                  <a:latin typeface="Poppins"/>
                  <a:ea typeface="Poppins"/>
                  <a:cs typeface="Poppins"/>
                  <a:sym typeface="Poppins"/>
                </a:rPr>
                <a:t> R</a:t>
              </a:r>
              <a:r>
                <a:rPr lang="en-US" sz="2205">
                  <a:solidFill>
                    <a:srgbClr val="3E3E3E"/>
                  </a:solidFill>
                  <a:latin typeface="Poppins"/>
                  <a:ea typeface="Poppins"/>
                  <a:cs typeface="Poppins"/>
                  <a:sym typeface="Poppins"/>
                </a:rPr>
                <a:t>ai</a:t>
              </a:r>
              <a:r>
                <a:rPr lang="en-US" sz="2205">
                  <a:solidFill>
                    <a:srgbClr val="3E3E3E"/>
                  </a:solidFill>
                  <a:latin typeface="Poppins"/>
                  <a:ea typeface="Poppins"/>
                  <a:cs typeface="Poppins"/>
                  <a:sym typeface="Poppins"/>
                </a:rPr>
                <a:t>nfall</a:t>
              </a:r>
              <a:r>
                <a:rPr lang="en-US" sz="2205">
                  <a:solidFill>
                    <a:srgbClr val="3E3E3E"/>
                  </a:solidFill>
                  <a:latin typeface="Poppins"/>
                  <a:ea typeface="Poppins"/>
                  <a:cs typeface="Poppins"/>
                  <a:sym typeface="Poppins"/>
                </a:rPr>
                <a:t>: The rainfall</a:t>
              </a:r>
              <a:r>
                <a:rPr lang="en-US" sz="2205">
                  <a:solidFill>
                    <a:srgbClr val="3E3E3E"/>
                  </a:solidFill>
                  <a:latin typeface="Poppins"/>
                  <a:ea typeface="Poppins"/>
                  <a:cs typeface="Poppins"/>
                  <a:sym typeface="Poppins"/>
                </a:rPr>
                <a:t> boxplot reveals strong variation in water requirements across crops. Some crops depend on high rainfall, while others grow better in low-rainfall environments, making rainfall a highly discriminative feature.</a:t>
              </a:r>
            </a:p>
            <a:p>
              <a:pPr algn="l">
                <a:lnSpc>
                  <a:spcPts val="3286"/>
                </a:lnSpc>
              </a:pPr>
            </a:p>
          </p:txBody>
        </p:sp>
      </p:grpSp>
      <p:sp>
        <p:nvSpPr>
          <p:cNvPr name="Freeform 8" id="8"/>
          <p:cNvSpPr/>
          <p:nvPr/>
        </p:nvSpPr>
        <p:spPr>
          <a:xfrm flipH="false" flipV="false" rot="0">
            <a:off x="10954719" y="966910"/>
            <a:ext cx="7135474" cy="9529848"/>
          </a:xfrm>
          <a:custGeom>
            <a:avLst/>
            <a:gdLst/>
            <a:ahLst/>
            <a:cxnLst/>
            <a:rect r="r" b="b" t="t" l="l"/>
            <a:pathLst>
              <a:path h="9529848" w="7135474">
                <a:moveTo>
                  <a:pt x="0" y="0"/>
                </a:moveTo>
                <a:lnTo>
                  <a:pt x="7135474" y="0"/>
                </a:lnTo>
                <a:lnTo>
                  <a:pt x="7135474" y="9529848"/>
                </a:lnTo>
                <a:lnTo>
                  <a:pt x="0" y="9529848"/>
                </a:lnTo>
                <a:lnTo>
                  <a:pt x="0" y="0"/>
                </a:lnTo>
                <a:close/>
              </a:path>
            </a:pathLst>
          </a:custGeom>
          <a:blipFill>
            <a:blip r:embed="rId2"/>
            <a:stretch>
              <a:fillRect l="0" t="0" r="0" b="0"/>
            </a:stretch>
          </a:blipFill>
        </p:spPr>
      </p:sp>
      <p:sp>
        <p:nvSpPr>
          <p:cNvPr name="Freeform 9" id="9"/>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0" id="10"/>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1" id="11"/>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824105" y="2923789"/>
            <a:ext cx="7636242" cy="6334511"/>
            <a:chOff x="0" y="0"/>
            <a:chExt cx="10181656" cy="8446015"/>
          </a:xfrm>
        </p:grpSpPr>
        <p:grpSp>
          <p:nvGrpSpPr>
            <p:cNvPr name="Group 3" id="3"/>
            <p:cNvGrpSpPr/>
            <p:nvPr/>
          </p:nvGrpSpPr>
          <p:grpSpPr>
            <a:xfrm rot="0">
              <a:off x="0" y="0"/>
              <a:ext cx="10181656" cy="8446015"/>
              <a:chOff x="0" y="0"/>
              <a:chExt cx="1989488" cy="1650345"/>
            </a:xfrm>
          </p:grpSpPr>
          <p:sp>
            <p:nvSpPr>
              <p:cNvPr name="Freeform 4" id="4"/>
              <p:cNvSpPr/>
              <p:nvPr/>
            </p:nvSpPr>
            <p:spPr>
              <a:xfrm flipH="false" flipV="false" rot="0">
                <a:off x="0" y="0"/>
                <a:ext cx="1989488" cy="1650345"/>
              </a:xfrm>
              <a:custGeom>
                <a:avLst/>
                <a:gdLst/>
                <a:ahLst/>
                <a:cxnLst/>
                <a:rect r="r" b="b" t="t" l="l"/>
                <a:pathLst>
                  <a:path h="1650345" w="1989488">
                    <a:moveTo>
                      <a:pt x="63890" y="0"/>
                    </a:moveTo>
                    <a:lnTo>
                      <a:pt x="1925598" y="0"/>
                    </a:lnTo>
                    <a:cubicBezTo>
                      <a:pt x="1942543" y="0"/>
                      <a:pt x="1958793" y="6731"/>
                      <a:pt x="1970775" y="18713"/>
                    </a:cubicBezTo>
                    <a:cubicBezTo>
                      <a:pt x="1982757" y="30695"/>
                      <a:pt x="1989488" y="46945"/>
                      <a:pt x="1989488" y="63890"/>
                    </a:cubicBezTo>
                    <a:lnTo>
                      <a:pt x="1989488" y="1586455"/>
                    </a:lnTo>
                    <a:cubicBezTo>
                      <a:pt x="1989488" y="1621741"/>
                      <a:pt x="1960883" y="1650345"/>
                      <a:pt x="1925598" y="1650345"/>
                    </a:cubicBezTo>
                    <a:lnTo>
                      <a:pt x="63890" y="1650345"/>
                    </a:lnTo>
                    <a:cubicBezTo>
                      <a:pt x="46945" y="1650345"/>
                      <a:pt x="30695" y="1643614"/>
                      <a:pt x="18713" y="1631632"/>
                    </a:cubicBezTo>
                    <a:cubicBezTo>
                      <a:pt x="6731" y="1619650"/>
                      <a:pt x="0" y="1603400"/>
                      <a:pt x="0" y="1586455"/>
                    </a:cubicBezTo>
                    <a:lnTo>
                      <a:pt x="0" y="63890"/>
                    </a:lnTo>
                    <a:cubicBezTo>
                      <a:pt x="0" y="46945"/>
                      <a:pt x="6731" y="30695"/>
                      <a:pt x="18713" y="18713"/>
                    </a:cubicBezTo>
                    <a:cubicBezTo>
                      <a:pt x="30695" y="6731"/>
                      <a:pt x="46945" y="0"/>
                      <a:pt x="63890" y="0"/>
                    </a:cubicBezTo>
                    <a:close/>
                  </a:path>
                </a:pathLst>
              </a:custGeom>
              <a:solidFill>
                <a:srgbClr val="E3EEDC"/>
              </a:solidFill>
            </p:spPr>
          </p:sp>
          <p:sp>
            <p:nvSpPr>
              <p:cNvPr name="TextBox 5" id="5"/>
              <p:cNvSpPr txBox="true"/>
              <p:nvPr/>
            </p:nvSpPr>
            <p:spPr>
              <a:xfrm>
                <a:off x="0" y="-66675"/>
                <a:ext cx="1989488" cy="1717020"/>
              </a:xfrm>
              <a:prstGeom prst="rect">
                <a:avLst/>
              </a:prstGeom>
            </p:spPr>
            <p:txBody>
              <a:bodyPr anchor="ctr" rtlCol="false" tIns="41561" lIns="41561" bIns="41561" rIns="41561"/>
              <a:lstStyle/>
              <a:p>
                <a:pPr algn="ctr">
                  <a:lnSpc>
                    <a:spcPts val="3359"/>
                  </a:lnSpc>
                </a:pPr>
              </a:p>
            </p:txBody>
          </p:sp>
        </p:grpSp>
        <p:sp>
          <p:nvSpPr>
            <p:cNvPr name="TextBox 6" id="6"/>
            <p:cNvSpPr txBox="true"/>
            <p:nvPr/>
          </p:nvSpPr>
          <p:spPr>
            <a:xfrm rot="0">
              <a:off x="477474" y="434856"/>
              <a:ext cx="9494202" cy="7301701"/>
            </a:xfrm>
            <a:prstGeom prst="rect">
              <a:avLst/>
            </a:prstGeom>
          </p:spPr>
          <p:txBody>
            <a:bodyPr anchor="t" rtlCol="false" tIns="0" lIns="0" bIns="0" rIns="0">
              <a:spAutoFit/>
            </a:bodyPr>
            <a:lstStyle/>
            <a:p>
              <a:pPr algn="l">
                <a:lnSpc>
                  <a:spcPts val="4009"/>
                </a:lnSpc>
              </a:pPr>
              <a:r>
                <a:rPr lang="en-US" sz="2691">
                  <a:solidFill>
                    <a:srgbClr val="3E3E3E"/>
                  </a:solidFill>
                  <a:latin typeface="Poppins"/>
                  <a:ea typeface="Poppins"/>
                  <a:cs typeface="Poppins"/>
                  <a:sym typeface="Poppins"/>
                </a:rPr>
                <a:t>These bar charts show the average value of each soil feature across the 22 crop types.</a:t>
              </a:r>
            </a:p>
            <a:p>
              <a:pPr algn="l">
                <a:lnSpc>
                  <a:spcPts val="4009"/>
                </a:lnSpc>
              </a:pPr>
              <a:r>
                <a:rPr lang="en-US" sz="2691">
                  <a:solidFill>
                    <a:srgbClr val="3E3E3E"/>
                  </a:solidFill>
                  <a:latin typeface="Poppins"/>
                  <a:ea typeface="Poppins"/>
                  <a:cs typeface="Poppins"/>
                  <a:sym typeface="Poppins"/>
                </a:rPr>
                <a:t> Clear differences appear in nutrient levels, climate conditions, and rainfall requirements for each crop.</a:t>
              </a:r>
            </a:p>
            <a:p>
              <a:pPr algn="l">
                <a:lnSpc>
                  <a:spcPts val="4009"/>
                </a:lnSpc>
              </a:pPr>
              <a:r>
                <a:rPr lang="en-US" sz="2691">
                  <a:solidFill>
                    <a:srgbClr val="3E3E3E"/>
                  </a:solidFill>
                  <a:latin typeface="Poppins"/>
                  <a:ea typeface="Poppins"/>
                  <a:cs typeface="Poppins"/>
                  <a:sym typeface="Poppins"/>
                </a:rPr>
                <a:t> These patterns help reveal the unique environmental and soil needs of every crop, allowing the model to learn how each feature contributes to crop suitability.</a:t>
              </a:r>
            </a:p>
          </p:txBody>
        </p:sp>
      </p:grpSp>
      <p:sp>
        <p:nvSpPr>
          <p:cNvPr name="Freeform 7" id="7"/>
          <p:cNvSpPr/>
          <p:nvPr/>
        </p:nvSpPr>
        <p:spPr>
          <a:xfrm flipH="false" flipV="false" rot="0">
            <a:off x="8839307" y="1853173"/>
            <a:ext cx="9241968" cy="7405127"/>
          </a:xfrm>
          <a:custGeom>
            <a:avLst/>
            <a:gdLst/>
            <a:ahLst/>
            <a:cxnLst/>
            <a:rect r="r" b="b" t="t" l="l"/>
            <a:pathLst>
              <a:path h="7405127" w="9241968">
                <a:moveTo>
                  <a:pt x="0" y="0"/>
                </a:moveTo>
                <a:lnTo>
                  <a:pt x="9241967" y="0"/>
                </a:lnTo>
                <a:lnTo>
                  <a:pt x="9241967" y="7405127"/>
                </a:lnTo>
                <a:lnTo>
                  <a:pt x="0" y="7405127"/>
                </a:lnTo>
                <a:lnTo>
                  <a:pt x="0" y="0"/>
                </a:lnTo>
                <a:close/>
              </a:path>
            </a:pathLst>
          </a:custGeom>
          <a:blipFill>
            <a:blip r:embed="rId2"/>
            <a:stretch>
              <a:fillRect l="0" t="0" r="0" b="0"/>
            </a:stretch>
          </a:blipFill>
        </p:spPr>
      </p:sp>
      <p:sp>
        <p:nvSpPr>
          <p:cNvPr name="TextBox 8" id="8"/>
          <p:cNvSpPr txBox="true"/>
          <p:nvPr/>
        </p:nvSpPr>
        <p:spPr>
          <a:xfrm rot="0">
            <a:off x="1838457" y="456565"/>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Data Ana</a:t>
            </a:r>
            <a:r>
              <a:rPr lang="en-US" sz="6800" b="true">
                <a:solidFill>
                  <a:srgbClr val="2F4F34"/>
                </a:solidFill>
                <a:latin typeface="Agrandir Bold"/>
                <a:ea typeface="Agrandir Bold"/>
                <a:cs typeface="Agrandir Bold"/>
                <a:sym typeface="Agrandir Bold"/>
              </a:rPr>
              <a:t>lysis</a:t>
            </a:r>
          </a:p>
        </p:txBody>
      </p:sp>
      <p:sp>
        <p:nvSpPr>
          <p:cNvPr name="TextBox 9" id="9"/>
          <p:cNvSpPr txBox="true"/>
          <p:nvPr/>
        </p:nvSpPr>
        <p:spPr>
          <a:xfrm rot="0">
            <a:off x="283992" y="2052749"/>
            <a:ext cx="8381538" cy="658804"/>
          </a:xfrm>
          <a:prstGeom prst="rect">
            <a:avLst/>
          </a:prstGeom>
        </p:spPr>
        <p:txBody>
          <a:bodyPr anchor="t" rtlCol="false" tIns="0" lIns="0" bIns="0" rIns="0">
            <a:spAutoFit/>
          </a:bodyPr>
          <a:lstStyle/>
          <a:p>
            <a:pPr algn="l" marL="883950" indent="-441975" lvl="1">
              <a:lnSpc>
                <a:spcPts val="4094"/>
              </a:lnSpc>
              <a:buFont typeface="Arial"/>
              <a:buChar char="•"/>
            </a:pPr>
            <a:r>
              <a:rPr lang="en-US" sz="4094">
                <a:solidFill>
                  <a:srgbClr val="2F4F34"/>
                </a:solidFill>
                <a:latin typeface="Agrandir"/>
                <a:ea typeface="Agrandir"/>
                <a:cs typeface="Agrandir"/>
                <a:sym typeface="Agrandir"/>
              </a:rPr>
              <a:t>Mean Feature Values per Crop</a:t>
            </a:r>
          </a:p>
        </p:txBody>
      </p:sp>
      <p:sp>
        <p:nvSpPr>
          <p:cNvPr name="Freeform 10" id="10"/>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1" id="11"/>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2" id="12"/>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TextBox 2" id="2"/>
          <p:cNvSpPr txBox="true"/>
          <p:nvPr/>
        </p:nvSpPr>
        <p:spPr>
          <a:xfrm rot="0">
            <a:off x="1838457" y="456565"/>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Feature Engineer</a:t>
            </a:r>
            <a:r>
              <a:rPr lang="en-US" sz="6800" b="true">
                <a:solidFill>
                  <a:srgbClr val="2F4F34"/>
                </a:solidFill>
                <a:latin typeface="Agrandir Bold"/>
                <a:ea typeface="Agrandir Bold"/>
                <a:cs typeface="Agrandir Bold"/>
                <a:sym typeface="Agrandir Bold"/>
              </a:rPr>
              <a:t>ing</a:t>
            </a:r>
          </a:p>
        </p:txBody>
      </p:sp>
      <p:grpSp>
        <p:nvGrpSpPr>
          <p:cNvPr name="Group 3" id="3"/>
          <p:cNvGrpSpPr/>
          <p:nvPr/>
        </p:nvGrpSpPr>
        <p:grpSpPr>
          <a:xfrm rot="0">
            <a:off x="666462" y="1854690"/>
            <a:ext cx="13718617" cy="7236513"/>
            <a:chOff x="0" y="0"/>
            <a:chExt cx="18291489" cy="9648684"/>
          </a:xfrm>
        </p:grpSpPr>
        <p:grpSp>
          <p:nvGrpSpPr>
            <p:cNvPr name="Group 4" id="4"/>
            <p:cNvGrpSpPr/>
            <p:nvPr/>
          </p:nvGrpSpPr>
          <p:grpSpPr>
            <a:xfrm rot="0">
              <a:off x="0" y="0"/>
              <a:ext cx="18291489" cy="9648684"/>
              <a:chOff x="0" y="0"/>
              <a:chExt cx="3613134" cy="1905913"/>
            </a:xfrm>
          </p:grpSpPr>
          <p:sp>
            <p:nvSpPr>
              <p:cNvPr name="Freeform 5" id="5"/>
              <p:cNvSpPr/>
              <p:nvPr/>
            </p:nvSpPr>
            <p:spPr>
              <a:xfrm flipH="false" flipV="false" rot="0">
                <a:off x="0" y="0"/>
                <a:ext cx="3613134" cy="1905913"/>
              </a:xfrm>
              <a:custGeom>
                <a:avLst/>
                <a:gdLst/>
                <a:ahLst/>
                <a:cxnLst/>
                <a:rect r="r" b="b" t="t" l="l"/>
                <a:pathLst>
                  <a:path h="1905913" w="3613134">
                    <a:moveTo>
                      <a:pt x="28781" y="0"/>
                    </a:moveTo>
                    <a:lnTo>
                      <a:pt x="3584353" y="0"/>
                    </a:lnTo>
                    <a:cubicBezTo>
                      <a:pt x="3591986" y="0"/>
                      <a:pt x="3599306" y="3032"/>
                      <a:pt x="3604704" y="8430"/>
                    </a:cubicBezTo>
                    <a:cubicBezTo>
                      <a:pt x="3610101" y="13827"/>
                      <a:pt x="3613134" y="21148"/>
                      <a:pt x="3613134" y="28781"/>
                    </a:cubicBezTo>
                    <a:lnTo>
                      <a:pt x="3613134" y="1877132"/>
                    </a:lnTo>
                    <a:cubicBezTo>
                      <a:pt x="3613134" y="1884765"/>
                      <a:pt x="3610101" y="1892085"/>
                      <a:pt x="3604704" y="1897483"/>
                    </a:cubicBezTo>
                    <a:cubicBezTo>
                      <a:pt x="3599306" y="1902880"/>
                      <a:pt x="3591986" y="1905913"/>
                      <a:pt x="3584353" y="1905913"/>
                    </a:cubicBezTo>
                    <a:lnTo>
                      <a:pt x="28781" y="1905913"/>
                    </a:lnTo>
                    <a:cubicBezTo>
                      <a:pt x="21148" y="1905913"/>
                      <a:pt x="13827" y="1902880"/>
                      <a:pt x="8430" y="1897483"/>
                    </a:cubicBezTo>
                    <a:cubicBezTo>
                      <a:pt x="3032" y="1892085"/>
                      <a:pt x="0" y="1884765"/>
                      <a:pt x="0" y="1877132"/>
                    </a:cubicBezTo>
                    <a:lnTo>
                      <a:pt x="0" y="28781"/>
                    </a:lnTo>
                    <a:cubicBezTo>
                      <a:pt x="0" y="21148"/>
                      <a:pt x="3032" y="13827"/>
                      <a:pt x="8430" y="8430"/>
                    </a:cubicBezTo>
                    <a:cubicBezTo>
                      <a:pt x="13827" y="3032"/>
                      <a:pt x="21148" y="0"/>
                      <a:pt x="28781" y="0"/>
                    </a:cubicBezTo>
                    <a:close/>
                  </a:path>
                </a:pathLst>
              </a:custGeom>
              <a:solidFill>
                <a:srgbClr val="E3EEDC"/>
              </a:solidFill>
            </p:spPr>
          </p:sp>
          <p:sp>
            <p:nvSpPr>
              <p:cNvPr name="TextBox 6" id="6"/>
              <p:cNvSpPr txBox="true"/>
              <p:nvPr/>
            </p:nvSpPr>
            <p:spPr>
              <a:xfrm>
                <a:off x="0" y="-66675"/>
                <a:ext cx="3613134" cy="1972588"/>
              </a:xfrm>
              <a:prstGeom prst="rect">
                <a:avLst/>
              </a:prstGeom>
            </p:spPr>
            <p:txBody>
              <a:bodyPr anchor="ctr" rtlCol="false" tIns="50800" lIns="50800" bIns="50800" rIns="50800"/>
              <a:lstStyle/>
              <a:p>
                <a:pPr algn="ctr">
                  <a:lnSpc>
                    <a:spcPts val="3360"/>
                  </a:lnSpc>
                </a:pPr>
              </a:p>
            </p:txBody>
          </p:sp>
        </p:grpSp>
        <p:sp>
          <p:nvSpPr>
            <p:cNvPr name="TextBox 7" id="7"/>
            <p:cNvSpPr txBox="true"/>
            <p:nvPr/>
          </p:nvSpPr>
          <p:spPr>
            <a:xfrm rot="0">
              <a:off x="542166" y="438558"/>
              <a:ext cx="17207157" cy="9210126"/>
            </a:xfrm>
            <a:prstGeom prst="rect">
              <a:avLst/>
            </a:prstGeom>
          </p:spPr>
          <p:txBody>
            <a:bodyPr anchor="t" rtlCol="false" tIns="0" lIns="0" bIns="0" rIns="0">
              <a:spAutoFit/>
            </a:bodyPr>
            <a:lstStyle/>
            <a:p>
              <a:pPr algn="l">
                <a:lnSpc>
                  <a:spcPts val="3966"/>
                </a:lnSpc>
              </a:pPr>
              <a:r>
                <a:rPr lang="en-US" sz="2662">
                  <a:solidFill>
                    <a:srgbClr val="3E3E3E"/>
                  </a:solidFill>
                  <a:latin typeface="Poppins"/>
                  <a:ea typeface="Poppins"/>
                  <a:cs typeface="Poppins"/>
                  <a:sym typeface="Poppins"/>
                </a:rPr>
                <a:t>Based on the insights from EDA, we applied domain-based feature engineering to extract additional soil-related indicators.</a:t>
              </a:r>
            </a:p>
            <a:p>
              <a:pPr algn="l">
                <a:lnSpc>
                  <a:spcPts val="3966"/>
                </a:lnSpc>
              </a:pPr>
              <a:r>
                <a:rPr lang="en-US" sz="2662">
                  <a:solidFill>
                    <a:srgbClr val="3E3E3E"/>
                  </a:solidFill>
                  <a:latin typeface="Poppins"/>
                  <a:ea typeface="Poppins"/>
                  <a:cs typeface="Poppins"/>
                  <a:sym typeface="Poppins"/>
                </a:rPr>
                <a:t>We generated</a:t>
              </a:r>
              <a:r>
                <a:rPr lang="en-US" sz="2662">
                  <a:solidFill>
                    <a:srgbClr val="3E3E3E"/>
                  </a:solidFill>
                  <a:latin typeface="Poppins"/>
                  <a:ea typeface="Poppins"/>
                  <a:cs typeface="Poppins"/>
                  <a:sym typeface="Poppins"/>
                </a:rPr>
                <a:t> </a:t>
              </a:r>
              <a:r>
                <a:rPr lang="en-US" sz="2662" b="true">
                  <a:solidFill>
                    <a:srgbClr val="3E3E3E"/>
                  </a:solidFill>
                  <a:latin typeface="Poppins Bold"/>
                  <a:ea typeface="Poppins Bold"/>
                  <a:cs typeface="Poppins Bold"/>
                  <a:sym typeface="Poppins Bold"/>
                </a:rPr>
                <a:t>the NPK_Ratio</a:t>
              </a:r>
              <a:r>
                <a:rPr lang="en-US" sz="2662">
                  <a:solidFill>
                    <a:srgbClr val="3E3E3E"/>
                  </a:solidFill>
                  <a:latin typeface="Poppins"/>
                  <a:ea typeface="Poppins"/>
                  <a:cs typeface="Poppins"/>
                  <a:sym typeface="Poppins"/>
                </a:rPr>
                <a:t> to represent the overall nutrient balance in the soil, and we introduced a </a:t>
              </a:r>
              <a:r>
                <a:rPr lang="en-US" sz="2662" b="true">
                  <a:solidFill>
                    <a:srgbClr val="3E3E3E"/>
                  </a:solidFill>
                  <a:latin typeface="Poppins Bold"/>
                  <a:ea typeface="Poppins Bold"/>
                  <a:cs typeface="Poppins Bold"/>
                  <a:sym typeface="Poppins Bold"/>
                </a:rPr>
                <a:t>climate_type feature</a:t>
              </a:r>
              <a:r>
                <a:rPr lang="en-US" sz="2662">
                  <a:solidFill>
                    <a:srgbClr val="3E3E3E"/>
                  </a:solidFill>
                  <a:latin typeface="Poppins"/>
                  <a:ea typeface="Poppins"/>
                  <a:cs typeface="Poppins"/>
                  <a:sym typeface="Poppins"/>
                </a:rPr>
                <a:t> that groups samples into</a:t>
              </a:r>
              <a:r>
                <a:rPr lang="en-US" sz="2662">
                  <a:solidFill>
                    <a:srgbClr val="3E3E3E"/>
                  </a:solidFill>
                  <a:latin typeface="Poppins"/>
                  <a:ea typeface="Poppins"/>
                  <a:cs typeface="Poppins"/>
                  <a:sym typeface="Poppins"/>
                </a:rPr>
                <a:t> four</a:t>
              </a:r>
              <a:r>
                <a:rPr lang="en-US" sz="2662">
                  <a:solidFill>
                    <a:srgbClr val="3E3E3E"/>
                  </a:solidFill>
                  <a:latin typeface="Poppins"/>
                  <a:ea typeface="Poppins"/>
                  <a:cs typeface="Poppins"/>
                  <a:sym typeface="Poppins"/>
                </a:rPr>
                <a:t> environmental categories: </a:t>
              </a:r>
              <a:r>
                <a:rPr lang="en-US" sz="2662">
                  <a:solidFill>
                    <a:srgbClr val="3E3E3E"/>
                  </a:solidFill>
                  <a:latin typeface="Poppins"/>
                  <a:ea typeface="Poppins"/>
                  <a:cs typeface="Poppins"/>
                  <a:sym typeface="Poppins"/>
                </a:rPr>
                <a:t>h</a:t>
              </a:r>
              <a:r>
                <a:rPr lang="en-US" sz="2662">
                  <a:solidFill>
                    <a:srgbClr val="3E3E3E"/>
                  </a:solidFill>
                  <a:latin typeface="Poppins"/>
                  <a:ea typeface="Poppins"/>
                  <a:cs typeface="Poppins"/>
                  <a:sym typeface="Poppins"/>
                </a:rPr>
                <a:t>ot–dry, hot–humid,</a:t>
              </a:r>
              <a:r>
                <a:rPr lang="en-US" sz="2662">
                  <a:solidFill>
                    <a:srgbClr val="3E3E3E"/>
                  </a:solidFill>
                  <a:latin typeface="Poppins"/>
                  <a:ea typeface="Poppins"/>
                  <a:cs typeface="Poppins"/>
                  <a:sym typeface="Poppins"/>
                </a:rPr>
                <a:t> cool–dry, and cool–humid.</a:t>
              </a:r>
            </a:p>
            <a:p>
              <a:pPr algn="l">
                <a:lnSpc>
                  <a:spcPts val="3966"/>
                </a:lnSpc>
              </a:pPr>
              <a:r>
                <a:rPr lang="en-US" sz="2662">
                  <a:solidFill>
                    <a:srgbClr val="3E3E3E"/>
                  </a:solidFill>
                  <a:latin typeface="Poppins"/>
                  <a:ea typeface="Poppins"/>
                  <a:cs typeface="Poppins"/>
                  <a:sym typeface="Poppins"/>
                </a:rPr>
                <a:t>These engineered features were useful in understanding soil–crop interactions and validating the model’s behavior during analysis.</a:t>
              </a:r>
            </a:p>
            <a:p>
              <a:pPr algn="l">
                <a:lnSpc>
                  <a:spcPts val="3966"/>
                </a:lnSpc>
              </a:pPr>
            </a:p>
            <a:p>
              <a:pPr algn="l">
                <a:lnSpc>
                  <a:spcPts val="3966"/>
                </a:lnSpc>
              </a:pPr>
            </a:p>
            <a:p>
              <a:pPr algn="l">
                <a:lnSpc>
                  <a:spcPts val="3966"/>
                </a:lnSpc>
              </a:pPr>
              <a:r>
                <a:rPr lang="en-US" sz="2662">
                  <a:solidFill>
                    <a:srgbClr val="3E3E3E"/>
                  </a:solidFill>
                  <a:latin typeface="Poppins"/>
                  <a:ea typeface="Poppins"/>
                  <a:cs typeface="Poppins"/>
                  <a:sym typeface="Poppins"/>
                </a:rPr>
                <a:t>Aft</a:t>
              </a:r>
              <a:r>
                <a:rPr lang="en-US" sz="2662">
                  <a:solidFill>
                    <a:srgbClr val="3E3E3E"/>
                  </a:solidFill>
                  <a:latin typeface="Poppins"/>
                  <a:ea typeface="Poppins"/>
                  <a:cs typeface="Poppins"/>
                  <a:sym typeface="Poppins"/>
                </a:rPr>
                <a:t>er completing EDA, data analysis, and feature engineering, we applied a stratified 80/20 train–test split to preserve balanced representation across all 22 crops and prepare the dataset for model training.</a:t>
              </a:r>
            </a:p>
            <a:p>
              <a:pPr algn="l">
                <a:lnSpc>
                  <a:spcPts val="3966"/>
                </a:lnSpc>
              </a:pPr>
            </a:p>
          </p:txBody>
        </p:sp>
      </p:grpSp>
      <p:sp>
        <p:nvSpPr>
          <p:cNvPr name="Freeform 8" id="8"/>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2"/>
            <a:stretch>
              <a:fillRect l="0" t="0" r="0" b="0"/>
            </a:stretch>
          </a:blipFill>
        </p:spPr>
      </p:sp>
      <p:sp>
        <p:nvSpPr>
          <p:cNvPr name="Freeform 9" id="9"/>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3"/>
            <a:stretch>
              <a:fillRect l="0" t="0" r="0" b="0"/>
            </a:stretch>
          </a:blipFill>
        </p:spPr>
      </p:sp>
      <p:sp>
        <p:nvSpPr>
          <p:cNvPr name="Freeform 10" id="10"/>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4"/>
            <a:stretch>
              <a:fillRect l="0" t="0" r="0" b="0"/>
            </a:stretch>
          </a:blipFill>
        </p:spPr>
      </p:sp>
      <p:grpSp>
        <p:nvGrpSpPr>
          <p:cNvPr name="Group 11" id="11"/>
          <p:cNvGrpSpPr/>
          <p:nvPr/>
        </p:nvGrpSpPr>
        <p:grpSpPr>
          <a:xfrm rot="0">
            <a:off x="17088283" y="1263557"/>
            <a:ext cx="1478149" cy="7759885"/>
            <a:chOff x="0" y="0"/>
            <a:chExt cx="389307" cy="2043756"/>
          </a:xfrm>
        </p:grpSpPr>
        <p:sp>
          <p:nvSpPr>
            <p:cNvPr name="Freeform 12" id="12"/>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3" id="13"/>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14" id="14"/>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TextBox 2" id="2"/>
          <p:cNvSpPr txBox="true"/>
          <p:nvPr/>
        </p:nvSpPr>
        <p:spPr>
          <a:xfrm rot="0">
            <a:off x="1838457" y="456565"/>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Data Preprocessing</a:t>
            </a:r>
          </a:p>
        </p:txBody>
      </p:sp>
      <p:grpSp>
        <p:nvGrpSpPr>
          <p:cNvPr name="Group 3" id="3"/>
          <p:cNvGrpSpPr/>
          <p:nvPr/>
        </p:nvGrpSpPr>
        <p:grpSpPr>
          <a:xfrm rot="0">
            <a:off x="666462" y="1854690"/>
            <a:ext cx="13790387" cy="7691205"/>
            <a:chOff x="0" y="0"/>
            <a:chExt cx="18387183" cy="10254939"/>
          </a:xfrm>
        </p:grpSpPr>
        <p:grpSp>
          <p:nvGrpSpPr>
            <p:cNvPr name="Group 4" id="4"/>
            <p:cNvGrpSpPr/>
            <p:nvPr/>
          </p:nvGrpSpPr>
          <p:grpSpPr>
            <a:xfrm rot="0">
              <a:off x="0" y="0"/>
              <a:ext cx="18387183" cy="10254939"/>
              <a:chOff x="0" y="0"/>
              <a:chExt cx="3632036" cy="2025667"/>
            </a:xfrm>
          </p:grpSpPr>
          <p:sp>
            <p:nvSpPr>
              <p:cNvPr name="Freeform 5" id="5"/>
              <p:cNvSpPr/>
              <p:nvPr/>
            </p:nvSpPr>
            <p:spPr>
              <a:xfrm flipH="false" flipV="false" rot="0">
                <a:off x="0" y="0"/>
                <a:ext cx="3632036" cy="2025667"/>
              </a:xfrm>
              <a:custGeom>
                <a:avLst/>
                <a:gdLst/>
                <a:ahLst/>
                <a:cxnLst/>
                <a:rect r="r" b="b" t="t" l="l"/>
                <a:pathLst>
                  <a:path h="2025667" w="3632036">
                    <a:moveTo>
                      <a:pt x="28631" y="0"/>
                    </a:moveTo>
                    <a:lnTo>
                      <a:pt x="3603405" y="0"/>
                    </a:lnTo>
                    <a:cubicBezTo>
                      <a:pt x="3619217" y="0"/>
                      <a:pt x="3632036" y="12819"/>
                      <a:pt x="3632036" y="28631"/>
                    </a:cubicBezTo>
                    <a:lnTo>
                      <a:pt x="3632036" y="1997036"/>
                    </a:lnTo>
                    <a:cubicBezTo>
                      <a:pt x="3632036" y="2012848"/>
                      <a:pt x="3619217" y="2025667"/>
                      <a:pt x="3603405" y="2025667"/>
                    </a:cubicBezTo>
                    <a:lnTo>
                      <a:pt x="28631" y="2025667"/>
                    </a:lnTo>
                    <a:cubicBezTo>
                      <a:pt x="12819" y="2025667"/>
                      <a:pt x="0" y="2012848"/>
                      <a:pt x="0" y="1997036"/>
                    </a:cubicBezTo>
                    <a:lnTo>
                      <a:pt x="0" y="28631"/>
                    </a:lnTo>
                    <a:cubicBezTo>
                      <a:pt x="0" y="12819"/>
                      <a:pt x="12819" y="0"/>
                      <a:pt x="28631" y="0"/>
                    </a:cubicBezTo>
                    <a:close/>
                  </a:path>
                </a:pathLst>
              </a:custGeom>
              <a:solidFill>
                <a:srgbClr val="E3EEDC"/>
              </a:solidFill>
            </p:spPr>
          </p:sp>
          <p:sp>
            <p:nvSpPr>
              <p:cNvPr name="TextBox 6" id="6"/>
              <p:cNvSpPr txBox="true"/>
              <p:nvPr/>
            </p:nvSpPr>
            <p:spPr>
              <a:xfrm>
                <a:off x="0" y="-66675"/>
                <a:ext cx="3632036" cy="2092342"/>
              </a:xfrm>
              <a:prstGeom prst="rect">
                <a:avLst/>
              </a:prstGeom>
            </p:spPr>
            <p:txBody>
              <a:bodyPr anchor="ctr" rtlCol="false" tIns="50800" lIns="50800" bIns="50800" rIns="50800"/>
              <a:lstStyle/>
              <a:p>
                <a:pPr algn="ctr">
                  <a:lnSpc>
                    <a:spcPts val="3360"/>
                  </a:lnSpc>
                </a:pPr>
              </a:p>
            </p:txBody>
          </p:sp>
        </p:grpSp>
        <p:sp>
          <p:nvSpPr>
            <p:cNvPr name="TextBox 7" id="7"/>
            <p:cNvSpPr txBox="true"/>
            <p:nvPr/>
          </p:nvSpPr>
          <p:spPr>
            <a:xfrm rot="0">
              <a:off x="542166" y="438558"/>
              <a:ext cx="17207157" cy="9210321"/>
            </a:xfrm>
            <a:prstGeom prst="rect">
              <a:avLst/>
            </a:prstGeom>
          </p:spPr>
          <p:txBody>
            <a:bodyPr anchor="t" rtlCol="false" tIns="0" lIns="0" bIns="0" rIns="0">
              <a:spAutoFit/>
            </a:bodyPr>
            <a:lstStyle/>
            <a:p>
              <a:pPr algn="l">
                <a:lnSpc>
                  <a:spcPts val="3966"/>
                </a:lnSpc>
              </a:pPr>
              <a:r>
                <a:rPr lang="en-US" sz="2662">
                  <a:solidFill>
                    <a:srgbClr val="3E3E3E"/>
                  </a:solidFill>
                  <a:latin typeface="Poppins"/>
                  <a:ea typeface="Poppins"/>
                  <a:cs typeface="Poppins"/>
                  <a:sym typeface="Poppins"/>
                </a:rPr>
                <a:t>Before training the model, we prepared the dataset through a set of preprocessing steps.</a:t>
              </a:r>
            </a:p>
            <a:p>
              <a:pPr algn="l" marL="574735" indent="-287367" lvl="1">
                <a:lnSpc>
                  <a:spcPts val="3966"/>
                </a:lnSpc>
                <a:buFont typeface="Arial"/>
                <a:buChar char="•"/>
              </a:pPr>
              <a:r>
                <a:rPr lang="en-US" sz="2662">
                  <a:solidFill>
                    <a:srgbClr val="3E3E3E"/>
                  </a:solidFill>
                  <a:latin typeface="Poppins"/>
                  <a:ea typeface="Poppins"/>
                  <a:cs typeface="Poppins"/>
                  <a:sym typeface="Poppins"/>
                </a:rPr>
                <a:t>We first separated</a:t>
              </a:r>
              <a:r>
                <a:rPr lang="en-US" sz="2662">
                  <a:solidFill>
                    <a:srgbClr val="3E3E3E"/>
                  </a:solidFill>
                  <a:latin typeface="Poppins"/>
                  <a:ea typeface="Poppins"/>
                  <a:cs typeface="Poppins"/>
                  <a:sym typeface="Poppins"/>
                </a:rPr>
                <a:t> </a:t>
              </a:r>
              <a:r>
                <a:rPr lang="en-US" sz="2662">
                  <a:solidFill>
                    <a:srgbClr val="3E3E3E"/>
                  </a:solidFill>
                  <a:latin typeface="Poppins"/>
                  <a:ea typeface="Poppins"/>
                  <a:cs typeface="Poppins"/>
                  <a:sym typeface="Poppins"/>
                </a:rPr>
                <a:t>the </a:t>
              </a:r>
              <a:r>
                <a:rPr lang="en-US" sz="2662">
                  <a:solidFill>
                    <a:srgbClr val="3E3E3E"/>
                  </a:solidFill>
                  <a:latin typeface="Poppins"/>
                  <a:ea typeface="Poppins"/>
                  <a:cs typeface="Poppins"/>
                  <a:sym typeface="Poppins"/>
                </a:rPr>
                <a:t>features (</a:t>
              </a:r>
              <a:r>
                <a:rPr lang="en-US" sz="2662">
                  <a:solidFill>
                    <a:srgbClr val="3E3E3E"/>
                  </a:solidFill>
                  <a:latin typeface="Poppins"/>
                  <a:ea typeface="Poppins"/>
                  <a:cs typeface="Poppins"/>
                  <a:sym typeface="Poppins"/>
                </a:rPr>
                <a:t>N</a:t>
              </a:r>
              <a:r>
                <a:rPr lang="en-US" sz="2662">
                  <a:solidFill>
                    <a:srgbClr val="3E3E3E"/>
                  </a:solidFill>
                  <a:latin typeface="Poppins"/>
                  <a:ea typeface="Poppins"/>
                  <a:cs typeface="Poppins"/>
                  <a:sym typeface="Poppins"/>
                </a:rPr>
                <a:t>, </a:t>
              </a:r>
              <a:r>
                <a:rPr lang="en-US" sz="2662">
                  <a:solidFill>
                    <a:srgbClr val="3E3E3E"/>
                  </a:solidFill>
                  <a:latin typeface="Poppins"/>
                  <a:ea typeface="Poppins"/>
                  <a:cs typeface="Poppins"/>
                  <a:sym typeface="Poppins"/>
                </a:rPr>
                <a:t>P</a:t>
              </a:r>
              <a:r>
                <a:rPr lang="en-US" sz="2662">
                  <a:solidFill>
                    <a:srgbClr val="3E3E3E"/>
                  </a:solidFill>
                  <a:latin typeface="Poppins"/>
                  <a:ea typeface="Poppins"/>
                  <a:cs typeface="Poppins"/>
                  <a:sym typeface="Poppins"/>
                </a:rPr>
                <a:t>, </a:t>
              </a:r>
              <a:r>
                <a:rPr lang="en-US" sz="2662">
                  <a:solidFill>
                    <a:srgbClr val="3E3E3E"/>
                  </a:solidFill>
                  <a:latin typeface="Poppins"/>
                  <a:ea typeface="Poppins"/>
                  <a:cs typeface="Poppins"/>
                  <a:sym typeface="Poppins"/>
                </a:rPr>
                <a:t>K</a:t>
              </a:r>
              <a:r>
                <a:rPr lang="en-US" sz="2662">
                  <a:solidFill>
                    <a:srgbClr val="3E3E3E"/>
                  </a:solidFill>
                  <a:latin typeface="Poppins"/>
                  <a:ea typeface="Poppins"/>
                  <a:cs typeface="Poppins"/>
                  <a:sym typeface="Poppins"/>
                </a:rPr>
                <a:t>, temper</a:t>
              </a:r>
              <a:r>
                <a:rPr lang="en-US" sz="2662">
                  <a:solidFill>
                    <a:srgbClr val="3E3E3E"/>
                  </a:solidFill>
                  <a:latin typeface="Poppins"/>
                  <a:ea typeface="Poppins"/>
                  <a:cs typeface="Poppins"/>
                  <a:sym typeface="Poppins"/>
                </a:rPr>
                <a:t>at</a:t>
              </a:r>
              <a:r>
                <a:rPr lang="en-US" sz="2662">
                  <a:solidFill>
                    <a:srgbClr val="3E3E3E"/>
                  </a:solidFill>
                  <a:latin typeface="Poppins"/>
                  <a:ea typeface="Poppins"/>
                  <a:cs typeface="Poppins"/>
                  <a:sym typeface="Poppins"/>
                </a:rPr>
                <a:t>ure, humidity, pH, rainfall) from the target crop label to structure the data clearly for modeling.</a:t>
              </a:r>
            </a:p>
            <a:p>
              <a:pPr algn="l" marL="574735" indent="-287367" lvl="1">
                <a:lnSpc>
                  <a:spcPts val="3966"/>
                </a:lnSpc>
                <a:buFont typeface="Arial"/>
                <a:buChar char="•"/>
              </a:pPr>
              <a:r>
                <a:rPr lang="en-US" sz="2662">
                  <a:solidFill>
                    <a:srgbClr val="3E3E3E"/>
                  </a:solidFill>
                  <a:latin typeface="Poppins"/>
                  <a:ea typeface="Poppins"/>
                  <a:cs typeface="Poppins"/>
                  <a:sym typeface="Poppins"/>
                </a:rPr>
                <a:t>After that, we applied a stratified 80/20 train–test sp</a:t>
              </a:r>
              <a:r>
                <a:rPr lang="en-US" sz="2662">
                  <a:solidFill>
                    <a:srgbClr val="3E3E3E"/>
                  </a:solidFill>
                  <a:latin typeface="Poppins"/>
                  <a:ea typeface="Poppins"/>
                  <a:cs typeface="Poppins"/>
                  <a:sym typeface="Poppins"/>
                </a:rPr>
                <a:t>lit</a:t>
              </a:r>
              <a:r>
                <a:rPr lang="en-US" sz="2662">
                  <a:solidFill>
                    <a:srgbClr val="3E3E3E"/>
                  </a:solidFill>
                  <a:latin typeface="Poppins"/>
                  <a:ea typeface="Poppins"/>
                  <a:cs typeface="Poppins"/>
                  <a:sym typeface="Poppins"/>
                </a:rPr>
                <a:t> </a:t>
              </a:r>
              <a:r>
                <a:rPr lang="en-US" sz="2662">
                  <a:solidFill>
                    <a:srgbClr val="3E3E3E"/>
                  </a:solidFill>
                  <a:latin typeface="Poppins"/>
                  <a:ea typeface="Poppins"/>
                  <a:cs typeface="Poppins"/>
                  <a:sym typeface="Poppins"/>
                </a:rPr>
                <a:t>t</a:t>
              </a:r>
              <a:r>
                <a:rPr lang="en-US" sz="2662">
                  <a:solidFill>
                    <a:srgbClr val="3E3E3E"/>
                  </a:solidFill>
                  <a:latin typeface="Poppins"/>
                  <a:ea typeface="Poppins"/>
                  <a:cs typeface="Poppins"/>
                  <a:sym typeface="Poppins"/>
                </a:rPr>
                <a:t>o</a:t>
              </a:r>
              <a:r>
                <a:rPr lang="en-US" sz="2662">
                  <a:solidFill>
                    <a:srgbClr val="3E3E3E"/>
                  </a:solidFill>
                  <a:latin typeface="Poppins"/>
                  <a:ea typeface="Poppins"/>
                  <a:cs typeface="Poppins"/>
                  <a:sym typeface="Poppins"/>
                </a:rPr>
                <a:t> e</a:t>
              </a:r>
              <a:r>
                <a:rPr lang="en-US" sz="2662">
                  <a:solidFill>
                    <a:srgbClr val="3E3E3E"/>
                  </a:solidFill>
                  <a:latin typeface="Poppins"/>
                  <a:ea typeface="Poppins"/>
                  <a:cs typeface="Poppins"/>
                  <a:sym typeface="Poppins"/>
                </a:rPr>
                <a:t>ns</a:t>
              </a:r>
              <a:r>
                <a:rPr lang="en-US" sz="2662">
                  <a:solidFill>
                    <a:srgbClr val="3E3E3E"/>
                  </a:solidFill>
                  <a:latin typeface="Poppins"/>
                  <a:ea typeface="Poppins"/>
                  <a:cs typeface="Poppins"/>
                  <a:sym typeface="Poppins"/>
                </a:rPr>
                <a:t>ure</a:t>
              </a:r>
              <a:r>
                <a:rPr lang="en-US" sz="2662">
                  <a:solidFill>
                    <a:srgbClr val="3E3E3E"/>
                  </a:solidFill>
                  <a:latin typeface="Poppins"/>
                  <a:ea typeface="Poppins"/>
                  <a:cs typeface="Poppins"/>
                  <a:sym typeface="Poppins"/>
                </a:rPr>
                <a:t> that all 22 crop classes kept</a:t>
              </a:r>
              <a:r>
                <a:rPr lang="en-US" sz="2662">
                  <a:solidFill>
                    <a:srgbClr val="3E3E3E"/>
                  </a:solidFill>
                  <a:latin typeface="Poppins"/>
                  <a:ea typeface="Poppins"/>
                  <a:cs typeface="Poppins"/>
                  <a:sym typeface="Poppins"/>
                </a:rPr>
                <a:t> the</a:t>
              </a:r>
              <a:r>
                <a:rPr lang="en-US" sz="2662">
                  <a:solidFill>
                    <a:srgbClr val="3E3E3E"/>
                  </a:solidFill>
                  <a:latin typeface="Poppins"/>
                  <a:ea typeface="Poppins"/>
                  <a:cs typeface="Poppins"/>
                  <a:sym typeface="Poppins"/>
                </a:rPr>
                <a:t> same balanced distribution in both training and testing sets.</a:t>
              </a:r>
            </a:p>
            <a:p>
              <a:pPr algn="l">
                <a:lnSpc>
                  <a:spcPts val="3966"/>
                </a:lnSpc>
              </a:pPr>
              <a:r>
                <a:rPr lang="en-US" sz="2662">
                  <a:solidFill>
                    <a:srgbClr val="3E3E3E"/>
                  </a:solidFill>
                  <a:latin typeface="Poppins"/>
                  <a:ea typeface="Poppins"/>
                  <a:cs typeface="Poppins"/>
                  <a:sym typeface="Poppins"/>
                </a:rPr>
                <a:t>Stratifi</a:t>
              </a:r>
              <a:r>
                <a:rPr lang="en-US" sz="2662">
                  <a:solidFill>
                    <a:srgbClr val="3E3E3E"/>
                  </a:solidFill>
                  <a:latin typeface="Poppins"/>
                  <a:ea typeface="Poppins"/>
                  <a:cs typeface="Poppins"/>
                  <a:sym typeface="Poppins"/>
                </a:rPr>
                <a:t>cation was essential because it preserved the equal representation of each crop, preventing the model from becoming bias</a:t>
              </a:r>
              <a:r>
                <a:rPr lang="en-US" sz="2662">
                  <a:solidFill>
                    <a:srgbClr val="3E3E3E"/>
                  </a:solidFill>
                  <a:latin typeface="Poppins"/>
                  <a:ea typeface="Poppins"/>
                  <a:cs typeface="Poppins"/>
                  <a:sym typeface="Poppins"/>
                </a:rPr>
                <a:t>ed toward any particular class.</a:t>
              </a:r>
            </a:p>
            <a:p>
              <a:pPr algn="l">
                <a:lnSpc>
                  <a:spcPts val="3966"/>
                </a:lnSpc>
              </a:pPr>
              <a:r>
                <a:rPr lang="en-US" sz="2662">
                  <a:solidFill>
                    <a:srgbClr val="3E3E3E"/>
                  </a:solidFill>
                  <a:latin typeface="Poppins"/>
                  <a:ea typeface="Poppins"/>
                  <a:cs typeface="Poppins"/>
                  <a:sym typeface="Poppins"/>
                </a:rPr>
                <a:t> </a:t>
              </a:r>
            </a:p>
            <a:p>
              <a:pPr algn="l">
                <a:lnSpc>
                  <a:spcPts val="3966"/>
                </a:lnSpc>
              </a:pPr>
              <a:r>
                <a:rPr lang="en-US" sz="2662">
                  <a:solidFill>
                    <a:srgbClr val="3E3E3E"/>
                  </a:solidFill>
                  <a:latin typeface="Poppins"/>
                  <a:ea typeface="Poppins"/>
                  <a:cs typeface="Poppins"/>
                  <a:sym typeface="Poppins"/>
                </a:rPr>
                <a:t>With the data organized, balanced, and properly split, it was ready to be passed into the machine learning model for training.</a:t>
              </a:r>
            </a:p>
          </p:txBody>
        </p:sp>
      </p:grpSp>
      <p:sp>
        <p:nvSpPr>
          <p:cNvPr name="Freeform 8" id="8"/>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2"/>
            <a:stretch>
              <a:fillRect l="0" t="0" r="0" b="0"/>
            </a:stretch>
          </a:blipFill>
        </p:spPr>
      </p:sp>
      <p:sp>
        <p:nvSpPr>
          <p:cNvPr name="Freeform 9" id="9"/>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0" id="10"/>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1" id="11"/>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grpSp>
        <p:nvGrpSpPr>
          <p:cNvPr name="Group 12" id="12"/>
          <p:cNvGrpSpPr/>
          <p:nvPr/>
        </p:nvGrpSpPr>
        <p:grpSpPr>
          <a:xfrm rot="0">
            <a:off x="17088283" y="1263557"/>
            <a:ext cx="1478149" cy="7759885"/>
            <a:chOff x="0" y="0"/>
            <a:chExt cx="389307" cy="2043756"/>
          </a:xfrm>
        </p:grpSpPr>
        <p:sp>
          <p:nvSpPr>
            <p:cNvPr name="Freeform 13" id="1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4" id="1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0" y="1374205"/>
            <a:ext cx="9355009" cy="7759885"/>
            <a:chOff x="0" y="0"/>
            <a:chExt cx="2463871" cy="2043756"/>
          </a:xfrm>
        </p:grpSpPr>
        <p:sp>
          <p:nvSpPr>
            <p:cNvPr name="Freeform 6" id="6"/>
            <p:cNvSpPr/>
            <p:nvPr/>
          </p:nvSpPr>
          <p:spPr>
            <a:xfrm flipH="false" flipV="false" rot="0">
              <a:off x="0" y="0"/>
              <a:ext cx="2463871" cy="2043756"/>
            </a:xfrm>
            <a:custGeom>
              <a:avLst/>
              <a:gdLst/>
              <a:ahLst/>
              <a:cxnLst/>
              <a:rect r="r" b="b" t="t" l="l"/>
              <a:pathLst>
                <a:path h="2043756" w="2463871">
                  <a:moveTo>
                    <a:pt x="42206" y="0"/>
                  </a:moveTo>
                  <a:lnTo>
                    <a:pt x="2421665" y="0"/>
                  </a:lnTo>
                  <a:cubicBezTo>
                    <a:pt x="2444974" y="0"/>
                    <a:pt x="2463871" y="18896"/>
                    <a:pt x="2463871" y="42206"/>
                  </a:cubicBezTo>
                  <a:lnTo>
                    <a:pt x="2463871" y="2001550"/>
                  </a:lnTo>
                  <a:cubicBezTo>
                    <a:pt x="2463871" y="2024860"/>
                    <a:pt x="2444974" y="2043756"/>
                    <a:pt x="2421665" y="2043756"/>
                  </a:cubicBezTo>
                  <a:lnTo>
                    <a:pt x="42206" y="2043756"/>
                  </a:lnTo>
                  <a:cubicBezTo>
                    <a:pt x="18896" y="2043756"/>
                    <a:pt x="0" y="2024860"/>
                    <a:pt x="0" y="2001550"/>
                  </a:cubicBezTo>
                  <a:lnTo>
                    <a:pt x="0" y="42206"/>
                  </a:lnTo>
                  <a:cubicBezTo>
                    <a:pt x="0" y="18896"/>
                    <a:pt x="18896" y="0"/>
                    <a:pt x="42206" y="0"/>
                  </a:cubicBezTo>
                  <a:close/>
                </a:path>
              </a:pathLst>
            </a:custGeom>
            <a:solidFill>
              <a:srgbClr val="444C2D"/>
            </a:solidFill>
          </p:spPr>
        </p:sp>
        <p:sp>
          <p:nvSpPr>
            <p:cNvPr name="TextBox 7" id="7"/>
            <p:cNvSpPr txBox="true"/>
            <p:nvPr/>
          </p:nvSpPr>
          <p:spPr>
            <a:xfrm>
              <a:off x="0" y="-66675"/>
              <a:ext cx="2463871" cy="2110431"/>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0">
            <a:off x="14442588" y="3169776"/>
            <a:ext cx="4680732" cy="7342325"/>
          </a:xfrm>
          <a:custGeom>
            <a:avLst/>
            <a:gdLst/>
            <a:ahLst/>
            <a:cxnLst/>
            <a:rect r="r" b="b" t="t" l="l"/>
            <a:pathLst>
              <a:path h="7342325" w="4680732">
                <a:moveTo>
                  <a:pt x="0" y="0"/>
                </a:moveTo>
                <a:lnTo>
                  <a:pt x="4680732" y="0"/>
                </a:lnTo>
                <a:lnTo>
                  <a:pt x="4680732" y="7342324"/>
                </a:lnTo>
                <a:lnTo>
                  <a:pt x="0" y="7342324"/>
                </a:lnTo>
                <a:lnTo>
                  <a:pt x="0" y="0"/>
                </a:lnTo>
                <a:close/>
              </a:path>
            </a:pathLst>
          </a:custGeom>
          <a:blipFill>
            <a:blip r:embed="rId2"/>
            <a:stretch>
              <a:fillRect l="0" t="0" r="0" b="0"/>
            </a:stretch>
          </a:blipFill>
        </p:spPr>
      </p:sp>
      <p:sp>
        <p:nvSpPr>
          <p:cNvPr name="Freeform 9" id="9"/>
          <p:cNvSpPr/>
          <p:nvPr/>
        </p:nvSpPr>
        <p:spPr>
          <a:xfrm flipH="false" flipV="false" rot="-1873673">
            <a:off x="-209535" y="6432528"/>
            <a:ext cx="1648438" cy="2585786"/>
          </a:xfrm>
          <a:custGeom>
            <a:avLst/>
            <a:gdLst/>
            <a:ahLst/>
            <a:cxnLst/>
            <a:rect r="r" b="b" t="t" l="l"/>
            <a:pathLst>
              <a:path h="2585786" w="1648438">
                <a:moveTo>
                  <a:pt x="0" y="0"/>
                </a:moveTo>
                <a:lnTo>
                  <a:pt x="1648438" y="0"/>
                </a:lnTo>
                <a:lnTo>
                  <a:pt x="1648438" y="2585786"/>
                </a:lnTo>
                <a:lnTo>
                  <a:pt x="0" y="2585786"/>
                </a:lnTo>
                <a:lnTo>
                  <a:pt x="0" y="0"/>
                </a:lnTo>
                <a:close/>
              </a:path>
            </a:pathLst>
          </a:custGeom>
          <a:blipFill>
            <a:blip r:embed="rId2"/>
            <a:stretch>
              <a:fillRect l="0" t="0" r="0" b="0"/>
            </a:stretch>
          </a:blipFill>
        </p:spPr>
      </p:sp>
      <p:sp>
        <p:nvSpPr>
          <p:cNvPr name="TextBox 10" id="10"/>
          <p:cNvSpPr txBox="true"/>
          <p:nvPr/>
        </p:nvSpPr>
        <p:spPr>
          <a:xfrm rot="0">
            <a:off x="614684" y="3977366"/>
            <a:ext cx="9987630" cy="2256069"/>
          </a:xfrm>
          <a:prstGeom prst="rect">
            <a:avLst/>
          </a:prstGeom>
        </p:spPr>
        <p:txBody>
          <a:bodyPr anchor="t" rtlCol="false" tIns="0" lIns="0" bIns="0" rIns="0">
            <a:spAutoFit/>
          </a:bodyPr>
          <a:lstStyle/>
          <a:p>
            <a:pPr algn="l">
              <a:lnSpc>
                <a:spcPts val="7821"/>
              </a:lnSpc>
            </a:pPr>
            <a:r>
              <a:rPr lang="en-US" sz="7821" b="true">
                <a:solidFill>
                  <a:srgbClr val="FFFFFF"/>
                </a:solidFill>
                <a:latin typeface="Agrandir Bold"/>
                <a:ea typeface="Agrandir Bold"/>
                <a:cs typeface="Agrandir Bold"/>
                <a:sym typeface="Agrandir Bold"/>
              </a:rPr>
              <a:t>Machine Learning Results </a:t>
            </a:r>
          </a:p>
        </p:txBody>
      </p:sp>
      <p:sp>
        <p:nvSpPr>
          <p:cNvPr name="Freeform 11" id="11"/>
          <p:cNvSpPr/>
          <p:nvPr/>
        </p:nvSpPr>
        <p:spPr>
          <a:xfrm flipH="false" flipV="false" rot="2123851">
            <a:off x="8046145" y="6309867"/>
            <a:ext cx="1648438" cy="2585786"/>
          </a:xfrm>
          <a:custGeom>
            <a:avLst/>
            <a:gdLst/>
            <a:ahLst/>
            <a:cxnLst/>
            <a:rect r="r" b="b" t="t" l="l"/>
            <a:pathLst>
              <a:path h="2585786" w="1648438">
                <a:moveTo>
                  <a:pt x="0" y="0"/>
                </a:moveTo>
                <a:lnTo>
                  <a:pt x="1648439" y="0"/>
                </a:lnTo>
                <a:lnTo>
                  <a:pt x="1648439" y="2585785"/>
                </a:lnTo>
                <a:lnTo>
                  <a:pt x="0" y="2585785"/>
                </a:lnTo>
                <a:lnTo>
                  <a:pt x="0" y="0"/>
                </a:lnTo>
                <a:close/>
              </a:path>
            </a:pathLst>
          </a:custGeom>
          <a:blipFill>
            <a:blip r:embed="rId2"/>
            <a:stretch>
              <a:fillRect l="0" t="0" r="0" b="0"/>
            </a:stretch>
          </a:blipFill>
        </p:spPr>
      </p:sp>
      <p:sp>
        <p:nvSpPr>
          <p:cNvPr name="Freeform 12" id="12"/>
          <p:cNvSpPr/>
          <p:nvPr/>
        </p:nvSpPr>
        <p:spPr>
          <a:xfrm flipH="false" flipV="false" rot="-1435803">
            <a:off x="7633229" y="-29336"/>
            <a:ext cx="1648438" cy="2585786"/>
          </a:xfrm>
          <a:custGeom>
            <a:avLst/>
            <a:gdLst/>
            <a:ahLst/>
            <a:cxnLst/>
            <a:rect r="r" b="b" t="t" l="l"/>
            <a:pathLst>
              <a:path h="2585786" w="1648438">
                <a:moveTo>
                  <a:pt x="0" y="0"/>
                </a:moveTo>
                <a:lnTo>
                  <a:pt x="1648439" y="0"/>
                </a:lnTo>
                <a:lnTo>
                  <a:pt x="1648439" y="2585786"/>
                </a:lnTo>
                <a:lnTo>
                  <a:pt x="0" y="2585786"/>
                </a:lnTo>
                <a:lnTo>
                  <a:pt x="0" y="0"/>
                </a:lnTo>
                <a:close/>
              </a:path>
            </a:pathLst>
          </a:custGeom>
          <a:blipFill>
            <a:blip r:embed="rId2"/>
            <a:stretch>
              <a:fillRect l="0" t="0" r="0" b="0"/>
            </a:stretch>
          </a:blipFill>
        </p:spPr>
      </p:sp>
      <p:grpSp>
        <p:nvGrpSpPr>
          <p:cNvPr name="Group 13" id="13"/>
          <p:cNvGrpSpPr/>
          <p:nvPr/>
        </p:nvGrpSpPr>
        <p:grpSpPr>
          <a:xfrm rot="0">
            <a:off x="3642689" y="2595148"/>
            <a:ext cx="1149256" cy="11492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47625"/>
              <a:ext cx="660400" cy="784225"/>
            </a:xfrm>
            <a:prstGeom prst="rect">
              <a:avLst/>
            </a:prstGeom>
          </p:spPr>
          <p:txBody>
            <a:bodyPr anchor="ctr" rtlCol="false" tIns="50800" lIns="50800" bIns="50800" rIns="50800"/>
            <a:lstStyle/>
            <a:p>
              <a:pPr algn="ctr">
                <a:lnSpc>
                  <a:spcPts val="3359"/>
                </a:lnSpc>
              </a:pPr>
              <a:r>
                <a:rPr lang="en-US" b="true" sz="2399">
                  <a:solidFill>
                    <a:srgbClr val="4C4240"/>
                  </a:solidFill>
                  <a:latin typeface="Agrandir Bold"/>
                  <a:ea typeface="Agrandir Bold"/>
                  <a:cs typeface="Agrandir Bold"/>
                  <a:sym typeface="Agrandir Bold"/>
                </a:rPr>
                <a:t>5</a:t>
              </a:r>
            </a:p>
          </p:txBody>
        </p:sp>
      </p:grpSp>
      <p:sp>
        <p:nvSpPr>
          <p:cNvPr name="Freeform 16" id="16"/>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7" id="17"/>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8" id="18"/>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TextBox 2" id="2"/>
          <p:cNvSpPr txBox="true"/>
          <p:nvPr/>
        </p:nvSpPr>
        <p:spPr>
          <a:xfrm rot="0">
            <a:off x="1838457" y="428723"/>
            <a:ext cx="9408915" cy="906837"/>
          </a:xfrm>
          <a:prstGeom prst="rect">
            <a:avLst/>
          </a:prstGeom>
        </p:spPr>
        <p:txBody>
          <a:bodyPr anchor="t" rtlCol="false" tIns="0" lIns="0" bIns="0" rIns="0">
            <a:spAutoFit/>
          </a:bodyPr>
          <a:lstStyle/>
          <a:p>
            <a:pPr algn="l">
              <a:lnSpc>
                <a:spcPts val="5672"/>
              </a:lnSpc>
            </a:pPr>
            <a:r>
              <a:rPr lang="en-US" sz="5672" b="true">
                <a:solidFill>
                  <a:srgbClr val="2F4F34"/>
                </a:solidFill>
                <a:latin typeface="Agrandir Bold"/>
                <a:ea typeface="Agrandir Bold"/>
                <a:cs typeface="Agrandir Bold"/>
                <a:sym typeface="Agrandir Bold"/>
              </a:rPr>
              <a:t>Machine Learning Results</a:t>
            </a:r>
          </a:p>
        </p:txBody>
      </p:sp>
      <p:grpSp>
        <p:nvGrpSpPr>
          <p:cNvPr name="Group 3" id="3"/>
          <p:cNvGrpSpPr/>
          <p:nvPr/>
        </p:nvGrpSpPr>
        <p:grpSpPr>
          <a:xfrm rot="0">
            <a:off x="1265542" y="1541552"/>
            <a:ext cx="12746829" cy="8244261"/>
            <a:chOff x="0" y="0"/>
            <a:chExt cx="16995772" cy="10992349"/>
          </a:xfrm>
        </p:grpSpPr>
        <p:grpSp>
          <p:nvGrpSpPr>
            <p:cNvPr name="Group 4" id="4"/>
            <p:cNvGrpSpPr/>
            <p:nvPr/>
          </p:nvGrpSpPr>
          <p:grpSpPr>
            <a:xfrm rot="0">
              <a:off x="0" y="0"/>
              <a:ext cx="16995772" cy="10992349"/>
              <a:chOff x="0" y="0"/>
              <a:chExt cx="3737070" cy="2417023"/>
            </a:xfrm>
          </p:grpSpPr>
          <p:sp>
            <p:nvSpPr>
              <p:cNvPr name="Freeform 5" id="5"/>
              <p:cNvSpPr/>
              <p:nvPr/>
            </p:nvSpPr>
            <p:spPr>
              <a:xfrm flipH="false" flipV="false" rot="0">
                <a:off x="0" y="0"/>
                <a:ext cx="3737070" cy="2417023"/>
              </a:xfrm>
              <a:custGeom>
                <a:avLst/>
                <a:gdLst/>
                <a:ahLst/>
                <a:cxnLst/>
                <a:rect r="r" b="b" t="t" l="l"/>
                <a:pathLst>
                  <a:path h="2417023" w="3737070">
                    <a:moveTo>
                      <a:pt x="27827" y="0"/>
                    </a:moveTo>
                    <a:lnTo>
                      <a:pt x="3709244" y="0"/>
                    </a:lnTo>
                    <a:cubicBezTo>
                      <a:pt x="3724612" y="0"/>
                      <a:pt x="3737070" y="12458"/>
                      <a:pt x="3737070" y="27827"/>
                    </a:cubicBezTo>
                    <a:lnTo>
                      <a:pt x="3737070" y="2389197"/>
                    </a:lnTo>
                    <a:cubicBezTo>
                      <a:pt x="3737070" y="2396577"/>
                      <a:pt x="3734139" y="2403655"/>
                      <a:pt x="3728920" y="2408873"/>
                    </a:cubicBezTo>
                    <a:cubicBezTo>
                      <a:pt x="3723702" y="2414092"/>
                      <a:pt x="3716624" y="2417023"/>
                      <a:pt x="3709244" y="2417023"/>
                    </a:cubicBezTo>
                    <a:lnTo>
                      <a:pt x="27827" y="2417023"/>
                    </a:lnTo>
                    <a:cubicBezTo>
                      <a:pt x="12458" y="2417023"/>
                      <a:pt x="0" y="2404565"/>
                      <a:pt x="0" y="2389197"/>
                    </a:cubicBezTo>
                    <a:lnTo>
                      <a:pt x="0" y="27827"/>
                    </a:lnTo>
                    <a:cubicBezTo>
                      <a:pt x="0" y="20447"/>
                      <a:pt x="2932" y="13369"/>
                      <a:pt x="8150" y="8150"/>
                    </a:cubicBezTo>
                    <a:cubicBezTo>
                      <a:pt x="13369" y="2932"/>
                      <a:pt x="20447" y="0"/>
                      <a:pt x="27827" y="0"/>
                    </a:cubicBezTo>
                    <a:close/>
                  </a:path>
                </a:pathLst>
              </a:custGeom>
              <a:solidFill>
                <a:srgbClr val="E3EEDC"/>
              </a:solidFill>
            </p:spPr>
          </p:sp>
          <p:sp>
            <p:nvSpPr>
              <p:cNvPr name="TextBox 6" id="6"/>
              <p:cNvSpPr txBox="true"/>
              <p:nvPr/>
            </p:nvSpPr>
            <p:spPr>
              <a:xfrm>
                <a:off x="0" y="-66675"/>
                <a:ext cx="3737070" cy="2483698"/>
              </a:xfrm>
              <a:prstGeom prst="rect">
                <a:avLst/>
              </a:prstGeom>
            </p:spPr>
            <p:txBody>
              <a:bodyPr anchor="ctr" rtlCol="false" tIns="50800" lIns="50800" bIns="50800" rIns="50800"/>
              <a:lstStyle/>
              <a:p>
                <a:pPr algn="ctr">
                  <a:lnSpc>
                    <a:spcPts val="3360"/>
                  </a:lnSpc>
                </a:pPr>
              </a:p>
            </p:txBody>
          </p:sp>
        </p:grpSp>
        <p:sp>
          <p:nvSpPr>
            <p:cNvPr name="TextBox 7" id="7"/>
            <p:cNvSpPr txBox="true"/>
            <p:nvPr/>
          </p:nvSpPr>
          <p:spPr>
            <a:xfrm rot="0">
              <a:off x="501138" y="393820"/>
              <a:ext cx="15905043" cy="10054075"/>
            </a:xfrm>
            <a:prstGeom prst="rect">
              <a:avLst/>
            </a:prstGeom>
          </p:spPr>
          <p:txBody>
            <a:bodyPr anchor="t" rtlCol="false" tIns="0" lIns="0" bIns="0" rIns="0">
              <a:spAutoFit/>
            </a:bodyPr>
            <a:lstStyle/>
            <a:p>
              <a:pPr algn="l" marL="516312" indent="-258156" lvl="1">
                <a:lnSpc>
                  <a:spcPts val="3563"/>
                </a:lnSpc>
                <a:buFont typeface="Arial"/>
                <a:buChar char="•"/>
              </a:pPr>
              <a:r>
                <a:rPr lang="en-US" sz="2391">
                  <a:solidFill>
                    <a:srgbClr val="3E3E3E"/>
                  </a:solidFill>
                  <a:latin typeface="Poppins"/>
                  <a:ea typeface="Poppins"/>
                  <a:cs typeface="Poppins"/>
                  <a:sym typeface="Poppins"/>
                </a:rPr>
                <a:t>Two classification models ,</a:t>
              </a:r>
              <a:r>
                <a:rPr lang="en-US" b="true" sz="2391">
                  <a:solidFill>
                    <a:srgbClr val="3E3E3E"/>
                  </a:solidFill>
                  <a:latin typeface="Poppins Bold"/>
                  <a:ea typeface="Poppins Bold"/>
                  <a:cs typeface="Poppins Bold"/>
                  <a:sym typeface="Poppins Bold"/>
                </a:rPr>
                <a:t>Random Forest</a:t>
              </a:r>
              <a:r>
                <a:rPr lang="en-US" sz="2391">
                  <a:solidFill>
                    <a:srgbClr val="3E3E3E"/>
                  </a:solidFill>
                  <a:latin typeface="Poppins"/>
                  <a:ea typeface="Poppins"/>
                  <a:cs typeface="Poppins"/>
                  <a:sym typeface="Poppins"/>
                </a:rPr>
                <a:t> and </a:t>
              </a:r>
              <a:r>
                <a:rPr lang="en-US" b="true" sz="2391">
                  <a:solidFill>
                    <a:srgbClr val="3E3E3E"/>
                  </a:solidFill>
                  <a:latin typeface="Poppins Bold"/>
                  <a:ea typeface="Poppins Bold"/>
                  <a:cs typeface="Poppins Bold"/>
                  <a:sym typeface="Poppins Bold"/>
                </a:rPr>
                <a:t>LightGBM</a:t>
              </a:r>
              <a:r>
                <a:rPr lang="en-US" sz="2391">
                  <a:solidFill>
                    <a:srgbClr val="3E3E3E"/>
                  </a:solidFill>
                  <a:latin typeface="Poppins"/>
                  <a:ea typeface="Poppins"/>
                  <a:cs typeface="Poppins"/>
                  <a:sym typeface="Poppins"/>
                </a:rPr>
                <a:t>—were developed to predict the most suitable crop based on soil indicators such as </a:t>
              </a:r>
              <a:r>
                <a:rPr lang="en-US" b="true" sz="2391">
                  <a:solidFill>
                    <a:srgbClr val="3E3E3E"/>
                  </a:solidFill>
                  <a:latin typeface="Poppins Bold"/>
                  <a:ea typeface="Poppins Bold"/>
                  <a:cs typeface="Poppins Bold"/>
                  <a:sym typeface="Poppins Bold"/>
                </a:rPr>
                <a:t>N</a:t>
              </a:r>
              <a:r>
                <a:rPr lang="en-US" sz="2391">
                  <a:solidFill>
                    <a:srgbClr val="3E3E3E"/>
                  </a:solidFill>
                  <a:latin typeface="Poppins"/>
                  <a:ea typeface="Poppins"/>
                  <a:cs typeface="Poppins"/>
                  <a:sym typeface="Poppins"/>
                </a:rPr>
                <a:t>, </a:t>
              </a:r>
              <a:r>
                <a:rPr lang="en-US" b="true" sz="2391">
                  <a:solidFill>
                    <a:srgbClr val="3E3E3E"/>
                  </a:solidFill>
                  <a:latin typeface="Poppins Bold"/>
                  <a:ea typeface="Poppins Bold"/>
                  <a:cs typeface="Poppins Bold"/>
                  <a:sym typeface="Poppins Bold"/>
                </a:rPr>
                <a:t>P</a:t>
              </a:r>
              <a:r>
                <a:rPr lang="en-US" sz="2391">
                  <a:solidFill>
                    <a:srgbClr val="3E3E3E"/>
                  </a:solidFill>
                  <a:latin typeface="Poppins"/>
                  <a:ea typeface="Poppins"/>
                  <a:cs typeface="Poppins"/>
                  <a:sym typeface="Poppins"/>
                </a:rPr>
                <a:t>, </a:t>
              </a:r>
              <a:r>
                <a:rPr lang="en-US" b="true" sz="2391">
                  <a:solidFill>
                    <a:srgbClr val="3E3E3E"/>
                  </a:solidFill>
                  <a:latin typeface="Poppins Bold"/>
                  <a:ea typeface="Poppins Bold"/>
                  <a:cs typeface="Poppins Bold"/>
                  <a:sym typeface="Poppins Bold"/>
                </a:rPr>
                <a:t>K</a:t>
              </a:r>
              <a:r>
                <a:rPr lang="en-US" sz="2391">
                  <a:solidFill>
                    <a:srgbClr val="3E3E3E"/>
                  </a:solidFill>
                  <a:latin typeface="Poppins"/>
                  <a:ea typeface="Poppins"/>
                  <a:cs typeface="Poppins"/>
                  <a:sym typeface="Poppins"/>
                </a:rPr>
                <a:t>, </a:t>
              </a:r>
              <a:r>
                <a:rPr lang="en-US" b="true" sz="2391">
                  <a:solidFill>
                    <a:srgbClr val="3E3E3E"/>
                  </a:solidFill>
                  <a:latin typeface="Poppins Bold"/>
                  <a:ea typeface="Poppins Bold"/>
                  <a:cs typeface="Poppins Bold"/>
                  <a:sym typeface="Poppins Bold"/>
                </a:rPr>
                <a:t>temperature</a:t>
              </a:r>
              <a:r>
                <a:rPr lang="en-US" sz="2391">
                  <a:solidFill>
                    <a:srgbClr val="3E3E3E"/>
                  </a:solidFill>
                  <a:latin typeface="Poppins"/>
                  <a:ea typeface="Poppins"/>
                  <a:cs typeface="Poppins"/>
                  <a:sym typeface="Poppins"/>
                </a:rPr>
                <a:t>, </a:t>
              </a:r>
              <a:r>
                <a:rPr lang="en-US" b="true" sz="2391">
                  <a:solidFill>
                    <a:srgbClr val="3E3E3E"/>
                  </a:solidFill>
                  <a:latin typeface="Poppins Bold"/>
                  <a:ea typeface="Poppins Bold"/>
                  <a:cs typeface="Poppins Bold"/>
                  <a:sym typeface="Poppins Bold"/>
                </a:rPr>
                <a:t>humidity</a:t>
              </a:r>
              <a:r>
                <a:rPr lang="en-US" sz="2391">
                  <a:solidFill>
                    <a:srgbClr val="3E3E3E"/>
                  </a:solidFill>
                  <a:latin typeface="Poppins"/>
                  <a:ea typeface="Poppins"/>
                  <a:cs typeface="Poppins"/>
                  <a:sym typeface="Poppins"/>
                </a:rPr>
                <a:t>, </a:t>
              </a:r>
              <a:r>
                <a:rPr lang="en-US" b="true" sz="2391">
                  <a:solidFill>
                    <a:srgbClr val="3E3E3E"/>
                  </a:solidFill>
                  <a:latin typeface="Poppins Bold"/>
                  <a:ea typeface="Poppins Bold"/>
                  <a:cs typeface="Poppins Bold"/>
                  <a:sym typeface="Poppins Bold"/>
                </a:rPr>
                <a:t>pH</a:t>
              </a:r>
              <a:r>
                <a:rPr lang="en-US" sz="2391">
                  <a:solidFill>
                    <a:srgbClr val="3E3E3E"/>
                  </a:solidFill>
                  <a:latin typeface="Poppins"/>
                  <a:ea typeface="Poppins"/>
                  <a:cs typeface="Poppins"/>
                  <a:sym typeface="Poppins"/>
                </a:rPr>
                <a:t>, and </a:t>
              </a:r>
              <a:r>
                <a:rPr lang="en-US" b="true" sz="2391">
                  <a:solidFill>
                    <a:srgbClr val="3E3E3E"/>
                  </a:solidFill>
                  <a:latin typeface="Poppins Bold"/>
                  <a:ea typeface="Poppins Bold"/>
                  <a:cs typeface="Poppins Bold"/>
                  <a:sym typeface="Poppins Bold"/>
                </a:rPr>
                <a:t>rainfall</a:t>
              </a:r>
              <a:r>
                <a:rPr lang="en-US" sz="2391">
                  <a:solidFill>
                    <a:srgbClr val="3E3E3E"/>
                  </a:solidFill>
                  <a:latin typeface="Poppins"/>
                  <a:ea typeface="Poppins"/>
                  <a:cs typeface="Poppins"/>
                  <a:sym typeface="Poppins"/>
                </a:rPr>
                <a:t>.</a:t>
              </a:r>
            </a:p>
            <a:p>
              <a:pPr algn="l" marL="516312" indent="-258156" lvl="1">
                <a:lnSpc>
                  <a:spcPts val="3563"/>
                </a:lnSpc>
                <a:buFont typeface="Arial"/>
                <a:buChar char="•"/>
              </a:pPr>
              <a:r>
                <a:rPr lang="en-US" sz="2391">
                  <a:solidFill>
                    <a:srgbClr val="3E3E3E"/>
                  </a:solidFill>
                  <a:latin typeface="Poppins"/>
                  <a:ea typeface="Poppins"/>
                  <a:cs typeface="Poppins"/>
                  <a:sym typeface="Poppins"/>
                </a:rPr>
                <a:t>Both models were evaluated using accuracy and F1-score to assess their effectiveness in learning and distinguishing between crop classes.</a:t>
              </a:r>
            </a:p>
            <a:p>
              <a:pPr algn="l" marL="516312" indent="-258156" lvl="1">
                <a:lnSpc>
                  <a:spcPts val="3563"/>
                </a:lnSpc>
                <a:buFont typeface="Arial"/>
                <a:buChar char="•"/>
              </a:pPr>
              <a:r>
                <a:rPr lang="en-US" sz="2391">
                  <a:solidFill>
                    <a:srgbClr val="3E3E3E"/>
                  </a:solidFill>
                  <a:latin typeface="Poppins"/>
                  <a:ea typeface="Poppins"/>
                  <a:cs typeface="Poppins"/>
                  <a:sym typeface="Poppins"/>
                </a:rPr>
                <a:t>The </a:t>
              </a:r>
              <a:r>
                <a:rPr lang="en-US" b="true" sz="2391">
                  <a:solidFill>
                    <a:srgbClr val="3E3E3E"/>
                  </a:solidFill>
                  <a:latin typeface="Poppins Bold"/>
                  <a:ea typeface="Poppins Bold"/>
                  <a:cs typeface="Poppins Bold"/>
                  <a:sym typeface="Poppins Bold"/>
                </a:rPr>
                <a:t>Random Forest</a:t>
              </a:r>
              <a:r>
                <a:rPr lang="en-US" sz="2391">
                  <a:solidFill>
                    <a:srgbClr val="3E3E3E"/>
                  </a:solidFill>
                  <a:latin typeface="Poppins"/>
                  <a:ea typeface="Poppins"/>
                  <a:cs typeface="Poppins"/>
                  <a:sym typeface="Poppins"/>
                </a:rPr>
                <a:t> model achieved an accuracy of</a:t>
              </a:r>
              <a:r>
                <a:rPr lang="en-US" b="true" sz="2391">
                  <a:solidFill>
                    <a:srgbClr val="3E3E3E"/>
                  </a:solidFill>
                  <a:latin typeface="Poppins Bold"/>
                  <a:ea typeface="Poppins Bold"/>
                  <a:cs typeface="Poppins Bold"/>
                  <a:sym typeface="Poppins Bold"/>
                </a:rPr>
                <a:t> 93%</a:t>
              </a:r>
              <a:r>
                <a:rPr lang="en-US" sz="2391">
                  <a:solidFill>
                    <a:srgbClr val="3E3E3E"/>
                  </a:solidFill>
                  <a:latin typeface="Poppins"/>
                  <a:ea typeface="Poppins"/>
                  <a:cs typeface="Poppins"/>
                  <a:sym typeface="Poppins"/>
                </a:rPr>
                <a:t>, demonstrating strong predictive capability and stable performance across the dataset.</a:t>
              </a:r>
            </a:p>
            <a:p>
              <a:pPr algn="l" marL="516312" indent="-258156" lvl="1">
                <a:lnSpc>
                  <a:spcPts val="3563"/>
                </a:lnSpc>
                <a:buFont typeface="Arial"/>
                <a:buChar char="•"/>
              </a:pPr>
              <a:r>
                <a:rPr lang="en-US" sz="2391">
                  <a:solidFill>
                    <a:srgbClr val="3E3E3E"/>
                  </a:solidFill>
                  <a:latin typeface="Poppins"/>
                  <a:ea typeface="Poppins"/>
                  <a:cs typeface="Poppins"/>
                  <a:sym typeface="Poppins"/>
                </a:rPr>
                <a:t>The </a:t>
              </a:r>
              <a:r>
                <a:rPr lang="en-US" b="true" sz="2391">
                  <a:solidFill>
                    <a:srgbClr val="3E3E3E"/>
                  </a:solidFill>
                  <a:latin typeface="Poppins Bold"/>
                  <a:ea typeface="Poppins Bold"/>
                  <a:cs typeface="Poppins Bold"/>
                  <a:sym typeface="Poppins Bold"/>
                </a:rPr>
                <a:t>LightGBM</a:t>
              </a:r>
              <a:r>
                <a:rPr lang="en-US" sz="2391">
                  <a:solidFill>
                    <a:srgbClr val="3E3E3E"/>
                  </a:solidFill>
                  <a:latin typeface="Poppins"/>
                  <a:ea typeface="Poppins"/>
                  <a:cs typeface="Poppins"/>
                  <a:sym typeface="Poppins"/>
                </a:rPr>
                <a:t> model outperformed it with an accuracy of </a:t>
              </a:r>
              <a:r>
                <a:rPr lang="en-US" b="true" sz="2391">
                  <a:solidFill>
                    <a:srgbClr val="3E3E3E"/>
                  </a:solidFill>
                  <a:latin typeface="Poppins Bold"/>
                  <a:ea typeface="Poppins Bold"/>
                  <a:cs typeface="Poppins Bold"/>
                  <a:sym typeface="Poppins Bold"/>
                </a:rPr>
                <a:t>95.42%</a:t>
              </a:r>
              <a:r>
                <a:rPr lang="en-US" sz="2391">
                  <a:solidFill>
                    <a:srgbClr val="3E3E3E"/>
                  </a:solidFill>
                  <a:latin typeface="Poppins"/>
                  <a:ea typeface="Poppins"/>
                  <a:cs typeface="Poppins"/>
                  <a:sym typeface="Poppins"/>
                </a:rPr>
                <a:t>, reflecting its ability to capture complex patterns and feature interactions more efficiently.</a:t>
              </a:r>
            </a:p>
            <a:p>
              <a:pPr algn="l" marL="516312" indent="-258156" lvl="1">
                <a:lnSpc>
                  <a:spcPts val="3563"/>
                </a:lnSpc>
                <a:buFont typeface="Arial"/>
                <a:buChar char="•"/>
              </a:pPr>
              <a:r>
                <a:rPr lang="en-US" sz="2391">
                  <a:solidFill>
                    <a:srgbClr val="3E3E3E"/>
                  </a:solidFill>
                  <a:latin typeface="Poppins"/>
                  <a:ea typeface="Poppins"/>
                  <a:cs typeface="Poppins"/>
                  <a:sym typeface="Poppins"/>
                </a:rPr>
                <a:t>Visual examination of the classification outputs further confirmed LightGBM’s superior consistency, with higher F1-scores indicating well-balanced performance across crop categories.</a:t>
              </a:r>
            </a:p>
            <a:p>
              <a:pPr algn="l" marL="516312" indent="-258156" lvl="1">
                <a:lnSpc>
                  <a:spcPts val="3563"/>
                </a:lnSpc>
                <a:buFont typeface="Arial"/>
                <a:buChar char="•"/>
              </a:pPr>
              <a:r>
                <a:rPr lang="en-US" sz="2391">
                  <a:solidFill>
                    <a:srgbClr val="3E3E3E"/>
                  </a:solidFill>
                  <a:latin typeface="Poppins"/>
                  <a:ea typeface="Poppins"/>
                  <a:cs typeface="Poppins"/>
                  <a:sym typeface="Poppins"/>
                </a:rPr>
                <a:t>Overall, the results highlight the robustness of the modeling approach and identify LightGBM as the most reliable model for generating accurate crop recommendations within the Plantify system.</a:t>
              </a:r>
            </a:p>
            <a:p>
              <a:pPr algn="l">
                <a:lnSpc>
                  <a:spcPts val="3563"/>
                </a:lnSpc>
              </a:pPr>
            </a:p>
          </p:txBody>
        </p:sp>
      </p:grpSp>
      <p:sp>
        <p:nvSpPr>
          <p:cNvPr name="Freeform 8" id="8"/>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2"/>
            <a:stretch>
              <a:fillRect l="0" t="0" r="0" b="0"/>
            </a:stretch>
          </a:blipFill>
        </p:spPr>
      </p:sp>
      <p:sp>
        <p:nvSpPr>
          <p:cNvPr name="Freeform 9" id="9"/>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0" id="10"/>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1" id="11"/>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grpSp>
        <p:nvGrpSpPr>
          <p:cNvPr name="Group 12" id="12"/>
          <p:cNvGrpSpPr/>
          <p:nvPr/>
        </p:nvGrpSpPr>
        <p:grpSpPr>
          <a:xfrm rot="0">
            <a:off x="17088283" y="1263557"/>
            <a:ext cx="1478149" cy="7759885"/>
            <a:chOff x="0" y="0"/>
            <a:chExt cx="389307" cy="2043756"/>
          </a:xfrm>
        </p:grpSpPr>
        <p:sp>
          <p:nvSpPr>
            <p:cNvPr name="Freeform 13" id="1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4" id="1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705383" y="1803592"/>
            <a:ext cx="9205603" cy="5362474"/>
            <a:chOff x="0" y="0"/>
            <a:chExt cx="12274137" cy="7149965"/>
          </a:xfrm>
        </p:grpSpPr>
        <p:grpSp>
          <p:nvGrpSpPr>
            <p:cNvPr name="Group 3" id="3"/>
            <p:cNvGrpSpPr/>
            <p:nvPr/>
          </p:nvGrpSpPr>
          <p:grpSpPr>
            <a:xfrm rot="0">
              <a:off x="0" y="0"/>
              <a:ext cx="12274137" cy="7149965"/>
              <a:chOff x="0" y="0"/>
              <a:chExt cx="2581583" cy="1503831"/>
            </a:xfrm>
          </p:grpSpPr>
          <p:sp>
            <p:nvSpPr>
              <p:cNvPr name="Freeform 4" id="4"/>
              <p:cNvSpPr/>
              <p:nvPr/>
            </p:nvSpPr>
            <p:spPr>
              <a:xfrm flipH="false" flipV="false" rot="0">
                <a:off x="0" y="0"/>
                <a:ext cx="2581583" cy="1503831"/>
              </a:xfrm>
              <a:custGeom>
                <a:avLst/>
                <a:gdLst/>
                <a:ahLst/>
                <a:cxnLst/>
                <a:rect r="r" b="b" t="t" l="l"/>
                <a:pathLst>
                  <a:path h="1503831" w="2581583">
                    <a:moveTo>
                      <a:pt x="40282" y="0"/>
                    </a:moveTo>
                    <a:lnTo>
                      <a:pt x="2541301" y="0"/>
                    </a:lnTo>
                    <a:cubicBezTo>
                      <a:pt x="2563548" y="0"/>
                      <a:pt x="2581583" y="18035"/>
                      <a:pt x="2581583" y="40282"/>
                    </a:cubicBezTo>
                    <a:lnTo>
                      <a:pt x="2581583" y="1463550"/>
                    </a:lnTo>
                    <a:cubicBezTo>
                      <a:pt x="2581583" y="1485796"/>
                      <a:pt x="2563548" y="1503831"/>
                      <a:pt x="2541301" y="1503831"/>
                    </a:cubicBezTo>
                    <a:lnTo>
                      <a:pt x="40282" y="1503831"/>
                    </a:lnTo>
                    <a:cubicBezTo>
                      <a:pt x="29598" y="1503831"/>
                      <a:pt x="19352" y="1499587"/>
                      <a:pt x="11798" y="1492033"/>
                    </a:cubicBezTo>
                    <a:cubicBezTo>
                      <a:pt x="4244" y="1484479"/>
                      <a:pt x="0" y="1474233"/>
                      <a:pt x="0" y="1463550"/>
                    </a:cubicBezTo>
                    <a:lnTo>
                      <a:pt x="0" y="40282"/>
                    </a:lnTo>
                    <a:cubicBezTo>
                      <a:pt x="0" y="18035"/>
                      <a:pt x="18035" y="0"/>
                      <a:pt x="40282" y="0"/>
                    </a:cubicBezTo>
                    <a:close/>
                  </a:path>
                </a:pathLst>
              </a:custGeom>
              <a:solidFill>
                <a:srgbClr val="E3EEDC"/>
              </a:solidFill>
            </p:spPr>
          </p:sp>
          <p:sp>
            <p:nvSpPr>
              <p:cNvPr name="TextBox 5" id="5"/>
              <p:cNvSpPr txBox="true"/>
              <p:nvPr/>
            </p:nvSpPr>
            <p:spPr>
              <a:xfrm>
                <a:off x="0" y="-66675"/>
                <a:ext cx="2581583" cy="1570506"/>
              </a:xfrm>
              <a:prstGeom prst="rect">
                <a:avLst/>
              </a:prstGeom>
            </p:spPr>
            <p:txBody>
              <a:bodyPr anchor="ctr" rtlCol="false" tIns="50800" lIns="50800" bIns="50800" rIns="50800"/>
              <a:lstStyle/>
              <a:p>
                <a:pPr algn="ctr">
                  <a:lnSpc>
                    <a:spcPts val="3360"/>
                  </a:lnSpc>
                </a:pPr>
              </a:p>
            </p:txBody>
          </p:sp>
        </p:grpSp>
        <p:sp>
          <p:nvSpPr>
            <p:cNvPr name="TextBox 6" id="6"/>
            <p:cNvSpPr txBox="true"/>
            <p:nvPr/>
          </p:nvSpPr>
          <p:spPr>
            <a:xfrm rot="0">
              <a:off x="361916" y="406081"/>
              <a:ext cx="11486426" cy="6174695"/>
            </a:xfrm>
            <a:prstGeom prst="rect">
              <a:avLst/>
            </a:prstGeom>
          </p:spPr>
          <p:txBody>
            <a:bodyPr anchor="t" rtlCol="false" tIns="0" lIns="0" bIns="0" rIns="0">
              <a:spAutoFit/>
            </a:bodyPr>
            <a:lstStyle/>
            <a:p>
              <a:pPr algn="l">
                <a:lnSpc>
                  <a:spcPts val="3725"/>
                </a:lnSpc>
              </a:pPr>
              <a:r>
                <a:rPr lang="en-US" sz="2500">
                  <a:solidFill>
                    <a:srgbClr val="3E3E3E"/>
                  </a:solidFill>
                  <a:latin typeface="Poppins"/>
                  <a:ea typeface="Poppins"/>
                  <a:cs typeface="Poppins"/>
                  <a:sym typeface="Poppins"/>
                </a:rPr>
                <a:t>Classification Report (Summary)</a:t>
              </a:r>
            </a:p>
            <a:p>
              <a:pPr algn="l" marL="539768" indent="-269884" lvl="1">
                <a:lnSpc>
                  <a:spcPts val="3725"/>
                </a:lnSpc>
                <a:buFont typeface="Arial"/>
                <a:buChar char="•"/>
              </a:pPr>
              <a:r>
                <a:rPr lang="en-US" sz="2500">
                  <a:solidFill>
                    <a:srgbClr val="3E3E3E"/>
                  </a:solidFill>
                  <a:latin typeface="Poppins"/>
                  <a:ea typeface="Poppins"/>
                  <a:cs typeface="Poppins"/>
                  <a:sym typeface="Poppins"/>
                </a:rPr>
                <a:t>Th</a:t>
              </a:r>
              <a:r>
                <a:rPr lang="en-US" sz="2500">
                  <a:solidFill>
                    <a:srgbClr val="3E3E3E"/>
                  </a:solidFill>
                  <a:latin typeface="Poppins"/>
                  <a:ea typeface="Poppins"/>
                  <a:cs typeface="Poppins"/>
                  <a:sym typeface="Poppins"/>
                </a:rPr>
                <a:t>e model achieves 95% accuracy, showing strong overall performance.</a:t>
              </a:r>
            </a:p>
            <a:p>
              <a:pPr algn="l" marL="539768" indent="-269884" lvl="1">
                <a:lnSpc>
                  <a:spcPts val="3725"/>
                </a:lnSpc>
                <a:buFont typeface="Arial"/>
                <a:buChar char="•"/>
              </a:pPr>
              <a:r>
                <a:rPr lang="en-US" sz="2500">
                  <a:solidFill>
                    <a:srgbClr val="3E3E3E"/>
                  </a:solidFill>
                  <a:latin typeface="Poppins"/>
                  <a:ea typeface="Poppins"/>
                  <a:cs typeface="Poppins"/>
                  <a:sym typeface="Poppins"/>
                </a:rPr>
                <a:t>Most crop classes have very high precision, recall, and F1-scores (0.95–1.00).</a:t>
              </a:r>
            </a:p>
            <a:p>
              <a:pPr algn="l" marL="539768" indent="-269884" lvl="1">
                <a:lnSpc>
                  <a:spcPts val="3725"/>
                </a:lnSpc>
                <a:buFont typeface="Arial"/>
                <a:buChar char="•"/>
              </a:pPr>
              <a:r>
                <a:rPr lang="en-US" sz="2500">
                  <a:solidFill>
                    <a:srgbClr val="3E3E3E"/>
                  </a:solidFill>
                  <a:latin typeface="Poppins"/>
                  <a:ea typeface="Poppins"/>
                  <a:cs typeface="Poppins"/>
                  <a:sym typeface="Poppins"/>
                </a:rPr>
                <a:t>Best-performing crops: apple, coffee, muskmelon, grapes, and orange.</a:t>
              </a:r>
            </a:p>
            <a:p>
              <a:pPr algn="l" marL="539768" indent="-269884" lvl="1">
                <a:lnSpc>
                  <a:spcPts val="3725"/>
                </a:lnSpc>
                <a:buFont typeface="Arial"/>
                <a:buChar char="•"/>
              </a:pPr>
              <a:r>
                <a:rPr lang="en-US" sz="2500">
                  <a:solidFill>
                    <a:srgbClr val="3E3E3E"/>
                  </a:solidFill>
                  <a:latin typeface="Poppins"/>
                  <a:ea typeface="Poppins"/>
                  <a:cs typeface="Poppins"/>
                  <a:sym typeface="Poppins"/>
                </a:rPr>
                <a:t>Overall, the model is well-generalized, with only a few classes needing improvement.</a:t>
              </a:r>
            </a:p>
            <a:p>
              <a:pPr algn="l">
                <a:lnSpc>
                  <a:spcPts val="3725"/>
                </a:lnSpc>
              </a:pPr>
            </a:p>
          </p:txBody>
        </p:sp>
      </p:grpSp>
      <p:sp>
        <p:nvSpPr>
          <p:cNvPr name="Freeform 7" id="7"/>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2"/>
            <a:stretch>
              <a:fillRect l="0" t="0" r="0" b="0"/>
            </a:stretch>
          </a:blipFill>
        </p:spPr>
      </p:sp>
      <p:sp>
        <p:nvSpPr>
          <p:cNvPr name="Freeform 8" id="8"/>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3"/>
            <a:stretch>
              <a:fillRect l="0" t="0" r="0" b="0"/>
            </a:stretch>
          </a:blipFill>
        </p:spPr>
      </p:sp>
      <p:grpSp>
        <p:nvGrpSpPr>
          <p:cNvPr name="Group 9" id="9"/>
          <p:cNvGrpSpPr/>
          <p:nvPr/>
        </p:nvGrpSpPr>
        <p:grpSpPr>
          <a:xfrm rot="0">
            <a:off x="17088283" y="1263557"/>
            <a:ext cx="1478149" cy="7759885"/>
            <a:chOff x="0" y="0"/>
            <a:chExt cx="389307" cy="2043756"/>
          </a:xfrm>
        </p:grpSpPr>
        <p:sp>
          <p:nvSpPr>
            <p:cNvPr name="Freeform 10" id="10"/>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1" id="11"/>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12" id="12"/>
          <p:cNvSpPr/>
          <p:nvPr/>
        </p:nvSpPr>
        <p:spPr>
          <a:xfrm flipH="false" flipV="false" rot="0">
            <a:off x="10941133" y="177412"/>
            <a:ext cx="5611679" cy="9932175"/>
          </a:xfrm>
          <a:custGeom>
            <a:avLst/>
            <a:gdLst/>
            <a:ahLst/>
            <a:cxnLst/>
            <a:rect r="r" b="b" t="t" l="l"/>
            <a:pathLst>
              <a:path h="9932175" w="5611679">
                <a:moveTo>
                  <a:pt x="0" y="0"/>
                </a:moveTo>
                <a:lnTo>
                  <a:pt x="5611679" y="0"/>
                </a:lnTo>
                <a:lnTo>
                  <a:pt x="5611679" y="9932176"/>
                </a:lnTo>
                <a:lnTo>
                  <a:pt x="0" y="9932176"/>
                </a:lnTo>
                <a:lnTo>
                  <a:pt x="0" y="0"/>
                </a:lnTo>
                <a:close/>
              </a:path>
            </a:pathLst>
          </a:custGeom>
          <a:blipFill>
            <a:blip r:embed="rId4"/>
            <a:stretch>
              <a:fillRect l="0" t="0" r="0" b="0"/>
            </a:stretch>
          </a:blipFill>
        </p:spPr>
      </p:sp>
      <p:sp>
        <p:nvSpPr>
          <p:cNvPr name="Freeform 13" id="13"/>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5"/>
            <a:stretch>
              <a:fillRect l="0" t="0" r="0" b="0"/>
            </a:stretch>
          </a:blipFill>
        </p:spPr>
      </p:sp>
      <p:sp>
        <p:nvSpPr>
          <p:cNvPr name="TextBox 14" id="14"/>
          <p:cNvSpPr txBox="true"/>
          <p:nvPr/>
        </p:nvSpPr>
        <p:spPr>
          <a:xfrm rot="0">
            <a:off x="1838457" y="428723"/>
            <a:ext cx="9408915" cy="906881"/>
          </a:xfrm>
          <a:prstGeom prst="rect">
            <a:avLst/>
          </a:prstGeom>
        </p:spPr>
        <p:txBody>
          <a:bodyPr anchor="t" rtlCol="false" tIns="0" lIns="0" bIns="0" rIns="0">
            <a:spAutoFit/>
          </a:bodyPr>
          <a:lstStyle/>
          <a:p>
            <a:pPr algn="l">
              <a:lnSpc>
                <a:spcPts val="5672"/>
              </a:lnSpc>
            </a:pPr>
            <a:r>
              <a:rPr lang="en-US" sz="5672" b="true">
                <a:solidFill>
                  <a:srgbClr val="2F4F34"/>
                </a:solidFill>
                <a:latin typeface="Agrandir Bold"/>
                <a:ea typeface="Agrandir Bold"/>
                <a:cs typeface="Agrandir Bold"/>
                <a:sym typeface="Agrandir Bold"/>
              </a:rPr>
              <a:t>Model Evaluation</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0" y="1374205"/>
            <a:ext cx="9355009" cy="7759885"/>
            <a:chOff x="0" y="0"/>
            <a:chExt cx="2463871" cy="2043756"/>
          </a:xfrm>
        </p:grpSpPr>
        <p:sp>
          <p:nvSpPr>
            <p:cNvPr name="Freeform 6" id="6"/>
            <p:cNvSpPr/>
            <p:nvPr/>
          </p:nvSpPr>
          <p:spPr>
            <a:xfrm flipH="false" flipV="false" rot="0">
              <a:off x="0" y="0"/>
              <a:ext cx="2463871" cy="2043756"/>
            </a:xfrm>
            <a:custGeom>
              <a:avLst/>
              <a:gdLst/>
              <a:ahLst/>
              <a:cxnLst/>
              <a:rect r="r" b="b" t="t" l="l"/>
              <a:pathLst>
                <a:path h="2043756" w="2463871">
                  <a:moveTo>
                    <a:pt x="42206" y="0"/>
                  </a:moveTo>
                  <a:lnTo>
                    <a:pt x="2421665" y="0"/>
                  </a:lnTo>
                  <a:cubicBezTo>
                    <a:pt x="2444974" y="0"/>
                    <a:pt x="2463871" y="18896"/>
                    <a:pt x="2463871" y="42206"/>
                  </a:cubicBezTo>
                  <a:lnTo>
                    <a:pt x="2463871" y="2001550"/>
                  </a:lnTo>
                  <a:cubicBezTo>
                    <a:pt x="2463871" y="2024860"/>
                    <a:pt x="2444974" y="2043756"/>
                    <a:pt x="2421665" y="2043756"/>
                  </a:cubicBezTo>
                  <a:lnTo>
                    <a:pt x="42206" y="2043756"/>
                  </a:lnTo>
                  <a:cubicBezTo>
                    <a:pt x="18896" y="2043756"/>
                    <a:pt x="0" y="2024860"/>
                    <a:pt x="0" y="2001550"/>
                  </a:cubicBezTo>
                  <a:lnTo>
                    <a:pt x="0" y="42206"/>
                  </a:lnTo>
                  <a:cubicBezTo>
                    <a:pt x="0" y="18896"/>
                    <a:pt x="18896" y="0"/>
                    <a:pt x="42206" y="0"/>
                  </a:cubicBezTo>
                  <a:close/>
                </a:path>
              </a:pathLst>
            </a:custGeom>
            <a:solidFill>
              <a:srgbClr val="444C2D"/>
            </a:solidFill>
          </p:spPr>
        </p:sp>
        <p:sp>
          <p:nvSpPr>
            <p:cNvPr name="TextBox 7" id="7"/>
            <p:cNvSpPr txBox="true"/>
            <p:nvPr/>
          </p:nvSpPr>
          <p:spPr>
            <a:xfrm>
              <a:off x="0" y="-66675"/>
              <a:ext cx="2463871" cy="2110431"/>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0">
            <a:off x="14442588" y="3169776"/>
            <a:ext cx="4680732" cy="7342325"/>
          </a:xfrm>
          <a:custGeom>
            <a:avLst/>
            <a:gdLst/>
            <a:ahLst/>
            <a:cxnLst/>
            <a:rect r="r" b="b" t="t" l="l"/>
            <a:pathLst>
              <a:path h="7342325" w="4680732">
                <a:moveTo>
                  <a:pt x="0" y="0"/>
                </a:moveTo>
                <a:lnTo>
                  <a:pt x="4680732" y="0"/>
                </a:lnTo>
                <a:lnTo>
                  <a:pt x="4680732" y="7342324"/>
                </a:lnTo>
                <a:lnTo>
                  <a:pt x="0" y="7342324"/>
                </a:lnTo>
                <a:lnTo>
                  <a:pt x="0" y="0"/>
                </a:lnTo>
                <a:close/>
              </a:path>
            </a:pathLst>
          </a:custGeom>
          <a:blipFill>
            <a:blip r:embed="rId2"/>
            <a:stretch>
              <a:fillRect l="0" t="0" r="0" b="0"/>
            </a:stretch>
          </a:blipFill>
        </p:spPr>
      </p:sp>
      <p:sp>
        <p:nvSpPr>
          <p:cNvPr name="Freeform 9" id="9"/>
          <p:cNvSpPr/>
          <p:nvPr/>
        </p:nvSpPr>
        <p:spPr>
          <a:xfrm flipH="false" flipV="false" rot="-1873673">
            <a:off x="-209535" y="6432528"/>
            <a:ext cx="1648438" cy="2585786"/>
          </a:xfrm>
          <a:custGeom>
            <a:avLst/>
            <a:gdLst/>
            <a:ahLst/>
            <a:cxnLst/>
            <a:rect r="r" b="b" t="t" l="l"/>
            <a:pathLst>
              <a:path h="2585786" w="1648438">
                <a:moveTo>
                  <a:pt x="0" y="0"/>
                </a:moveTo>
                <a:lnTo>
                  <a:pt x="1648438" y="0"/>
                </a:lnTo>
                <a:lnTo>
                  <a:pt x="1648438" y="2585786"/>
                </a:lnTo>
                <a:lnTo>
                  <a:pt x="0" y="2585786"/>
                </a:lnTo>
                <a:lnTo>
                  <a:pt x="0" y="0"/>
                </a:lnTo>
                <a:close/>
              </a:path>
            </a:pathLst>
          </a:custGeom>
          <a:blipFill>
            <a:blip r:embed="rId2"/>
            <a:stretch>
              <a:fillRect l="0" t="0" r="0" b="0"/>
            </a:stretch>
          </a:blipFill>
        </p:spPr>
      </p:sp>
      <p:sp>
        <p:nvSpPr>
          <p:cNvPr name="TextBox 10" id="10"/>
          <p:cNvSpPr txBox="true"/>
          <p:nvPr/>
        </p:nvSpPr>
        <p:spPr>
          <a:xfrm rot="0">
            <a:off x="614684" y="3977366"/>
            <a:ext cx="9987630" cy="2256110"/>
          </a:xfrm>
          <a:prstGeom prst="rect">
            <a:avLst/>
          </a:prstGeom>
        </p:spPr>
        <p:txBody>
          <a:bodyPr anchor="t" rtlCol="false" tIns="0" lIns="0" bIns="0" rIns="0">
            <a:spAutoFit/>
          </a:bodyPr>
          <a:lstStyle/>
          <a:p>
            <a:pPr algn="l">
              <a:lnSpc>
                <a:spcPts val="7821"/>
              </a:lnSpc>
            </a:pPr>
            <a:r>
              <a:rPr lang="en-US" sz="7821" b="true">
                <a:solidFill>
                  <a:srgbClr val="FFFFFF"/>
                </a:solidFill>
                <a:latin typeface="Agrandir Bold"/>
                <a:ea typeface="Agrandir Bold"/>
                <a:cs typeface="Agrandir Bold"/>
                <a:sym typeface="Agrandir Bold"/>
              </a:rPr>
              <a:t>Deep Learning</a:t>
            </a:r>
          </a:p>
          <a:p>
            <a:pPr algn="l">
              <a:lnSpc>
                <a:spcPts val="7821"/>
              </a:lnSpc>
            </a:pPr>
            <a:r>
              <a:rPr lang="en-US" sz="7821" b="true">
                <a:solidFill>
                  <a:srgbClr val="FFFFFF"/>
                </a:solidFill>
                <a:latin typeface="Agrandir Bold"/>
                <a:ea typeface="Agrandir Bold"/>
                <a:cs typeface="Agrandir Bold"/>
                <a:sym typeface="Agrandir Bold"/>
              </a:rPr>
              <a:t>Computer Vision</a:t>
            </a:r>
          </a:p>
        </p:txBody>
      </p:sp>
      <p:sp>
        <p:nvSpPr>
          <p:cNvPr name="Freeform 11" id="11"/>
          <p:cNvSpPr/>
          <p:nvPr/>
        </p:nvSpPr>
        <p:spPr>
          <a:xfrm flipH="false" flipV="false" rot="2123851">
            <a:off x="8046145" y="6309867"/>
            <a:ext cx="1648438" cy="2585786"/>
          </a:xfrm>
          <a:custGeom>
            <a:avLst/>
            <a:gdLst/>
            <a:ahLst/>
            <a:cxnLst/>
            <a:rect r="r" b="b" t="t" l="l"/>
            <a:pathLst>
              <a:path h="2585786" w="1648438">
                <a:moveTo>
                  <a:pt x="0" y="0"/>
                </a:moveTo>
                <a:lnTo>
                  <a:pt x="1648439" y="0"/>
                </a:lnTo>
                <a:lnTo>
                  <a:pt x="1648439" y="2585785"/>
                </a:lnTo>
                <a:lnTo>
                  <a:pt x="0" y="2585785"/>
                </a:lnTo>
                <a:lnTo>
                  <a:pt x="0" y="0"/>
                </a:lnTo>
                <a:close/>
              </a:path>
            </a:pathLst>
          </a:custGeom>
          <a:blipFill>
            <a:blip r:embed="rId2"/>
            <a:stretch>
              <a:fillRect l="0" t="0" r="0" b="0"/>
            </a:stretch>
          </a:blipFill>
        </p:spPr>
      </p:sp>
      <p:sp>
        <p:nvSpPr>
          <p:cNvPr name="Freeform 12" id="12"/>
          <p:cNvSpPr/>
          <p:nvPr/>
        </p:nvSpPr>
        <p:spPr>
          <a:xfrm flipH="false" flipV="false" rot="-1435803">
            <a:off x="7633229" y="-29336"/>
            <a:ext cx="1648438" cy="2585786"/>
          </a:xfrm>
          <a:custGeom>
            <a:avLst/>
            <a:gdLst/>
            <a:ahLst/>
            <a:cxnLst/>
            <a:rect r="r" b="b" t="t" l="l"/>
            <a:pathLst>
              <a:path h="2585786" w="1648438">
                <a:moveTo>
                  <a:pt x="0" y="0"/>
                </a:moveTo>
                <a:lnTo>
                  <a:pt x="1648439" y="0"/>
                </a:lnTo>
                <a:lnTo>
                  <a:pt x="1648439" y="2585786"/>
                </a:lnTo>
                <a:lnTo>
                  <a:pt x="0" y="2585786"/>
                </a:lnTo>
                <a:lnTo>
                  <a:pt x="0" y="0"/>
                </a:lnTo>
                <a:close/>
              </a:path>
            </a:pathLst>
          </a:custGeom>
          <a:blipFill>
            <a:blip r:embed="rId2"/>
            <a:stretch>
              <a:fillRect l="0" t="0" r="0" b="0"/>
            </a:stretch>
          </a:blipFill>
        </p:spPr>
      </p:sp>
      <p:grpSp>
        <p:nvGrpSpPr>
          <p:cNvPr name="Group 13" id="13"/>
          <p:cNvGrpSpPr/>
          <p:nvPr/>
        </p:nvGrpSpPr>
        <p:grpSpPr>
          <a:xfrm rot="0">
            <a:off x="3642689" y="2595148"/>
            <a:ext cx="1149256" cy="11492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47625"/>
              <a:ext cx="660400" cy="784225"/>
            </a:xfrm>
            <a:prstGeom prst="rect">
              <a:avLst/>
            </a:prstGeom>
          </p:spPr>
          <p:txBody>
            <a:bodyPr anchor="ctr" rtlCol="false" tIns="50800" lIns="50800" bIns="50800" rIns="50800"/>
            <a:lstStyle/>
            <a:p>
              <a:pPr algn="ctr">
                <a:lnSpc>
                  <a:spcPts val="3359"/>
                </a:lnSpc>
              </a:pPr>
              <a:r>
                <a:rPr lang="en-US" b="true" sz="2399">
                  <a:solidFill>
                    <a:srgbClr val="4C4240"/>
                  </a:solidFill>
                  <a:latin typeface="Agrandir Bold"/>
                  <a:ea typeface="Agrandir Bold"/>
                  <a:cs typeface="Agrandir Bold"/>
                  <a:sym typeface="Agrandir Bold"/>
                </a:rPr>
                <a:t>6</a:t>
              </a:r>
            </a:p>
          </p:txBody>
        </p:sp>
      </p:grpSp>
      <p:sp>
        <p:nvSpPr>
          <p:cNvPr name="Freeform 16" id="16"/>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7" id="17"/>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8" id="18"/>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Freeform 2" id="2"/>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2"/>
            <a:stretch>
              <a:fillRect l="0" t="0" r="0" b="0"/>
            </a:stretch>
          </a:blipFill>
        </p:spPr>
      </p:sp>
      <p:sp>
        <p:nvSpPr>
          <p:cNvPr name="TextBox 3" id="3"/>
          <p:cNvSpPr txBox="true"/>
          <p:nvPr/>
        </p:nvSpPr>
        <p:spPr>
          <a:xfrm rot="0">
            <a:off x="1838457" y="176489"/>
            <a:ext cx="9116262" cy="1087068"/>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What we did</a:t>
            </a:r>
          </a:p>
        </p:txBody>
      </p:sp>
      <p:grpSp>
        <p:nvGrpSpPr>
          <p:cNvPr name="Group 4" id="4"/>
          <p:cNvGrpSpPr/>
          <p:nvPr/>
        </p:nvGrpSpPr>
        <p:grpSpPr>
          <a:xfrm rot="0">
            <a:off x="1028700" y="1028700"/>
            <a:ext cx="11849895" cy="8489998"/>
            <a:chOff x="0" y="0"/>
            <a:chExt cx="15799860" cy="11319998"/>
          </a:xfrm>
        </p:grpSpPr>
        <p:grpSp>
          <p:nvGrpSpPr>
            <p:cNvPr name="Group 5" id="5"/>
            <p:cNvGrpSpPr/>
            <p:nvPr/>
          </p:nvGrpSpPr>
          <p:grpSpPr>
            <a:xfrm rot="0">
              <a:off x="0" y="0"/>
              <a:ext cx="15799860" cy="11319998"/>
              <a:chOff x="0" y="0"/>
              <a:chExt cx="3632036" cy="2602216"/>
            </a:xfrm>
          </p:grpSpPr>
          <p:sp>
            <p:nvSpPr>
              <p:cNvPr name="Freeform 6" id="6"/>
              <p:cNvSpPr/>
              <p:nvPr/>
            </p:nvSpPr>
            <p:spPr>
              <a:xfrm flipH="false" flipV="false" rot="0">
                <a:off x="0" y="0"/>
                <a:ext cx="3632036" cy="2602216"/>
              </a:xfrm>
              <a:custGeom>
                <a:avLst/>
                <a:gdLst/>
                <a:ahLst/>
                <a:cxnLst/>
                <a:rect r="r" b="b" t="t" l="l"/>
                <a:pathLst>
                  <a:path h="2602216" w="3632036">
                    <a:moveTo>
                      <a:pt x="28631" y="0"/>
                    </a:moveTo>
                    <a:lnTo>
                      <a:pt x="3603405" y="0"/>
                    </a:lnTo>
                    <a:cubicBezTo>
                      <a:pt x="3619217" y="0"/>
                      <a:pt x="3632036" y="12819"/>
                      <a:pt x="3632036" y="28631"/>
                    </a:cubicBezTo>
                    <a:lnTo>
                      <a:pt x="3632036" y="2573584"/>
                    </a:lnTo>
                    <a:cubicBezTo>
                      <a:pt x="3632036" y="2589397"/>
                      <a:pt x="3619217" y="2602216"/>
                      <a:pt x="3603405" y="2602216"/>
                    </a:cubicBezTo>
                    <a:lnTo>
                      <a:pt x="28631" y="2602216"/>
                    </a:lnTo>
                    <a:cubicBezTo>
                      <a:pt x="12819" y="2602216"/>
                      <a:pt x="0" y="2589397"/>
                      <a:pt x="0" y="2573584"/>
                    </a:cubicBezTo>
                    <a:lnTo>
                      <a:pt x="0" y="28631"/>
                    </a:lnTo>
                    <a:cubicBezTo>
                      <a:pt x="0" y="12819"/>
                      <a:pt x="12819" y="0"/>
                      <a:pt x="28631" y="0"/>
                    </a:cubicBezTo>
                    <a:close/>
                  </a:path>
                </a:pathLst>
              </a:custGeom>
              <a:solidFill>
                <a:srgbClr val="E3EEDC"/>
              </a:solidFill>
            </p:spPr>
          </p:sp>
          <p:sp>
            <p:nvSpPr>
              <p:cNvPr name="TextBox 7" id="7"/>
              <p:cNvSpPr txBox="true"/>
              <p:nvPr/>
            </p:nvSpPr>
            <p:spPr>
              <a:xfrm>
                <a:off x="0" y="-66675"/>
                <a:ext cx="3632036" cy="2668891"/>
              </a:xfrm>
              <a:prstGeom prst="rect">
                <a:avLst/>
              </a:prstGeom>
            </p:spPr>
            <p:txBody>
              <a:bodyPr anchor="ctr" rtlCol="false" tIns="50800" lIns="50800" bIns="50800" rIns="50800"/>
              <a:lstStyle/>
              <a:p>
                <a:pPr algn="ctr">
                  <a:lnSpc>
                    <a:spcPts val="3360"/>
                  </a:lnSpc>
                </a:pPr>
              </a:p>
            </p:txBody>
          </p:sp>
        </p:grpSp>
        <p:sp>
          <p:nvSpPr>
            <p:cNvPr name="TextBox 8" id="8"/>
            <p:cNvSpPr txBox="true"/>
            <p:nvPr/>
          </p:nvSpPr>
          <p:spPr>
            <a:xfrm rot="0">
              <a:off x="465876" y="353919"/>
              <a:ext cx="14785880" cy="10445299"/>
            </a:xfrm>
            <a:prstGeom prst="rect">
              <a:avLst/>
            </a:prstGeom>
          </p:spPr>
          <p:txBody>
            <a:bodyPr anchor="t" rtlCol="false" tIns="0" lIns="0" bIns="0" rIns="0">
              <a:spAutoFit/>
            </a:bodyPr>
            <a:lstStyle/>
            <a:p>
              <a:pPr algn="l" marL="604519" indent="-302260" lvl="1">
                <a:lnSpc>
                  <a:spcPts val="4171"/>
                </a:lnSpc>
                <a:buFont typeface="Arial"/>
                <a:buChar char="•"/>
              </a:pPr>
              <a:r>
                <a:rPr lang="en-US" sz="2799">
                  <a:solidFill>
                    <a:srgbClr val="3E3E3E"/>
                  </a:solidFill>
                  <a:latin typeface="Poppins"/>
                  <a:ea typeface="Poppins"/>
                  <a:cs typeface="Poppins"/>
                  <a:sym typeface="Poppins"/>
                </a:rPr>
                <a:t>Downloaded and organized plant-disease images f</a:t>
              </a:r>
              <a:r>
                <a:rPr lang="en-US" sz="2799">
                  <a:solidFill>
                    <a:srgbClr val="3E3E3E"/>
                  </a:solidFill>
                  <a:latin typeface="Poppins"/>
                  <a:ea typeface="Poppins"/>
                  <a:cs typeface="Poppins"/>
                  <a:sym typeface="Poppins"/>
                </a:rPr>
                <a:t>r</a:t>
              </a:r>
              <a:r>
                <a:rPr lang="en-US" sz="2799">
                  <a:solidFill>
                    <a:srgbClr val="3E3E3E"/>
                  </a:solidFill>
                  <a:latin typeface="Poppins"/>
                  <a:ea typeface="Poppins"/>
                  <a:cs typeface="Poppins"/>
                  <a:sym typeface="Poppins"/>
                </a:rPr>
                <a:t>o</a:t>
              </a:r>
              <a:r>
                <a:rPr lang="en-US" sz="2799">
                  <a:solidFill>
                    <a:srgbClr val="3E3E3E"/>
                  </a:solidFill>
                  <a:latin typeface="Poppins"/>
                  <a:ea typeface="Poppins"/>
                  <a:cs typeface="Poppins"/>
                  <a:sym typeface="Poppins"/>
                </a:rPr>
                <a:t>m</a:t>
              </a:r>
              <a:r>
                <a:rPr lang="en-US" sz="2799">
                  <a:solidFill>
                    <a:srgbClr val="3E3E3E"/>
                  </a:solidFill>
                  <a:latin typeface="Poppins"/>
                  <a:ea typeface="Poppins"/>
                  <a:cs typeface="Poppins"/>
                  <a:sym typeface="Poppins"/>
                </a:rPr>
                <a:t> Kaggle and</a:t>
              </a:r>
            </a:p>
            <a:p>
              <a:pPr algn="l">
                <a:lnSpc>
                  <a:spcPts val="4171"/>
                </a:lnSpc>
              </a:pPr>
              <a:r>
                <a:rPr lang="en-US" sz="2799">
                  <a:solidFill>
                    <a:srgbClr val="3E3E3E"/>
                  </a:solidFill>
                  <a:latin typeface="Poppins"/>
                  <a:ea typeface="Poppins"/>
                  <a:cs typeface="Poppins"/>
                  <a:sym typeface="Poppins"/>
                </a:rPr>
                <a:t>      </a:t>
              </a:r>
              <a:r>
                <a:rPr lang="en-US" sz="2799">
                  <a:solidFill>
                    <a:srgbClr val="3E3E3E"/>
                  </a:solidFill>
                  <a:latin typeface="Poppins"/>
                  <a:ea typeface="Poppins"/>
                  <a:cs typeface="Poppins"/>
                  <a:sym typeface="Poppins"/>
                </a:rPr>
                <a:t>Prepared two versions: Color images and </a:t>
              </a:r>
            </a:p>
            <a:p>
              <a:pPr algn="l">
                <a:lnSpc>
                  <a:spcPts val="4171"/>
                </a:lnSpc>
              </a:pPr>
              <a:r>
                <a:rPr lang="en-US" sz="2799">
                  <a:solidFill>
                    <a:srgbClr val="3E3E3E"/>
                  </a:solidFill>
                  <a:latin typeface="Poppins"/>
                  <a:ea typeface="Poppins"/>
                  <a:cs typeface="Poppins"/>
                  <a:sym typeface="Poppins"/>
                </a:rPr>
                <a:t>      Grayscale-images then</a:t>
              </a:r>
            </a:p>
            <a:p>
              <a:pPr algn="l">
                <a:lnSpc>
                  <a:spcPts val="4171"/>
                </a:lnSpc>
              </a:pPr>
              <a:r>
                <a:rPr lang="en-US" sz="2799">
                  <a:solidFill>
                    <a:srgbClr val="3E3E3E"/>
                  </a:solidFill>
                  <a:latin typeface="Poppins"/>
                  <a:ea typeface="Poppins"/>
                  <a:cs typeface="Poppins"/>
                  <a:sym typeface="Poppins"/>
                </a:rPr>
                <a:t>      We split dataset into Train, Validation, and Test.</a:t>
              </a:r>
            </a:p>
            <a:p>
              <a:pPr algn="l" marL="604519" indent="-302260" lvl="1">
                <a:lnSpc>
                  <a:spcPts val="4171"/>
                </a:lnSpc>
                <a:buFont typeface="Arial"/>
                <a:buChar char="•"/>
              </a:pPr>
              <a:r>
                <a:rPr lang="en-US" sz="2799">
                  <a:solidFill>
                    <a:srgbClr val="3E3E3E"/>
                  </a:solidFill>
                  <a:latin typeface="Poppins"/>
                  <a:ea typeface="Poppins"/>
                  <a:cs typeface="Poppins"/>
                  <a:sym typeface="Poppins"/>
                </a:rPr>
                <a:t>Goal: Train an AI model to identify plant diseases from images.</a:t>
              </a:r>
            </a:p>
            <a:p>
              <a:pPr algn="l" marL="604519" indent="-302260" lvl="1">
                <a:lnSpc>
                  <a:spcPts val="4171"/>
                </a:lnSpc>
                <a:buFont typeface="Arial"/>
                <a:buChar char="•"/>
              </a:pPr>
              <a:r>
                <a:rPr lang="en-US" sz="2799">
                  <a:solidFill>
                    <a:srgbClr val="3E3E3E"/>
                  </a:solidFill>
                  <a:latin typeface="Poppins"/>
                  <a:ea typeface="Poppins"/>
                  <a:cs typeface="Poppins"/>
                  <a:sym typeface="Poppins"/>
                </a:rPr>
                <a:t>We used EfficientNetB0 pretrained model (ImageNet) to</a:t>
              </a:r>
            </a:p>
            <a:p>
              <a:pPr algn="l">
                <a:lnSpc>
                  <a:spcPts val="4171"/>
                </a:lnSpc>
              </a:pPr>
              <a:r>
                <a:rPr lang="en-US" sz="2799">
                  <a:solidFill>
                    <a:srgbClr val="3E3E3E"/>
                  </a:solidFill>
                  <a:latin typeface="Poppins"/>
                  <a:ea typeface="Poppins"/>
                  <a:cs typeface="Poppins"/>
                  <a:sym typeface="Poppins"/>
                </a:rPr>
                <a:t>      Preprocessed images: resizing, normalization, </a:t>
              </a:r>
            </a:p>
            <a:p>
              <a:pPr algn="l">
                <a:lnSpc>
                  <a:spcPts val="4171"/>
                </a:lnSpc>
              </a:pPr>
              <a:r>
                <a:rPr lang="en-US" sz="2799">
                  <a:solidFill>
                    <a:srgbClr val="3E3E3E"/>
                  </a:solidFill>
                  <a:latin typeface="Poppins"/>
                  <a:ea typeface="Poppins"/>
                  <a:cs typeface="Poppins"/>
                  <a:sym typeface="Poppins"/>
                </a:rPr>
                <a:t>      </a:t>
              </a:r>
              <a:r>
                <a:rPr lang="en-US" sz="2799">
                  <a:solidFill>
                    <a:srgbClr val="3E3E3E"/>
                  </a:solidFill>
                  <a:latin typeface="Poppins"/>
                  <a:ea typeface="Poppins"/>
                  <a:cs typeface="Poppins"/>
                  <a:sym typeface="Poppins"/>
                </a:rPr>
                <a:t>optional augmentation.</a:t>
              </a:r>
            </a:p>
            <a:p>
              <a:pPr algn="l" marL="604519" indent="-302260" lvl="1">
                <a:lnSpc>
                  <a:spcPts val="4171"/>
                </a:lnSpc>
                <a:buFont typeface="Arial"/>
                <a:buChar char="•"/>
              </a:pPr>
              <a:r>
                <a:rPr lang="en-US" sz="2799">
                  <a:solidFill>
                    <a:srgbClr val="3E3E3E"/>
                  </a:solidFill>
                  <a:latin typeface="Poppins"/>
                  <a:ea typeface="Poppins"/>
                  <a:cs typeface="Poppins"/>
                  <a:sym typeface="Poppins"/>
                </a:rPr>
                <a:t>Built classification layers on top of the base model.</a:t>
              </a:r>
            </a:p>
            <a:p>
              <a:pPr algn="l" marL="604519" indent="-302260" lvl="1">
                <a:lnSpc>
                  <a:spcPts val="4171"/>
                </a:lnSpc>
                <a:buFont typeface="Arial"/>
                <a:buChar char="•"/>
              </a:pPr>
              <a:r>
                <a:rPr lang="en-US" sz="2799">
                  <a:solidFill>
                    <a:srgbClr val="3E3E3E"/>
                  </a:solidFill>
                  <a:latin typeface="Poppins"/>
                  <a:ea typeface="Poppins"/>
                  <a:cs typeface="Poppins"/>
                  <a:sym typeface="Poppins"/>
                </a:rPr>
                <a:t>Trained a model for Color and another for Grayscale to compare performance.</a:t>
              </a:r>
            </a:p>
            <a:p>
              <a:pPr algn="l">
                <a:lnSpc>
                  <a:spcPts val="4171"/>
                </a:lnSpc>
              </a:pPr>
            </a:p>
            <a:p>
              <a:pPr algn="l">
                <a:lnSpc>
                  <a:spcPts val="4171"/>
                </a:lnSpc>
              </a:pPr>
            </a:p>
          </p:txBody>
        </p:sp>
      </p:grpSp>
      <p:sp>
        <p:nvSpPr>
          <p:cNvPr name="Freeform 9" id="9"/>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0" id="10"/>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1" id="11"/>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grpSp>
        <p:nvGrpSpPr>
          <p:cNvPr name="Group 12" id="12"/>
          <p:cNvGrpSpPr/>
          <p:nvPr/>
        </p:nvGrpSpPr>
        <p:grpSpPr>
          <a:xfrm rot="0">
            <a:off x="17088283" y="1263557"/>
            <a:ext cx="1478149" cy="7759885"/>
            <a:chOff x="0" y="0"/>
            <a:chExt cx="389307" cy="2043756"/>
          </a:xfrm>
        </p:grpSpPr>
        <p:sp>
          <p:nvSpPr>
            <p:cNvPr name="Freeform 13" id="1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4" id="1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100010"/>
            <a:ext cx="18288000" cy="5177552"/>
            <a:chOff x="0" y="0"/>
            <a:chExt cx="4816593" cy="1363635"/>
          </a:xfrm>
        </p:grpSpPr>
        <p:sp>
          <p:nvSpPr>
            <p:cNvPr name="Freeform 3" id="3"/>
            <p:cNvSpPr/>
            <p:nvPr/>
          </p:nvSpPr>
          <p:spPr>
            <a:xfrm flipH="false" flipV="false" rot="0">
              <a:off x="0" y="0"/>
              <a:ext cx="4816592" cy="1363635"/>
            </a:xfrm>
            <a:custGeom>
              <a:avLst/>
              <a:gdLst/>
              <a:ahLst/>
              <a:cxnLst/>
              <a:rect r="r" b="b" t="t" l="l"/>
              <a:pathLst>
                <a:path h="1363635" w="4816592">
                  <a:moveTo>
                    <a:pt x="0" y="0"/>
                  </a:moveTo>
                  <a:lnTo>
                    <a:pt x="4816592" y="0"/>
                  </a:lnTo>
                  <a:lnTo>
                    <a:pt x="4816592" y="1363635"/>
                  </a:lnTo>
                  <a:lnTo>
                    <a:pt x="0" y="1363635"/>
                  </a:lnTo>
                  <a:close/>
                </a:path>
              </a:pathLst>
            </a:custGeom>
            <a:solidFill>
              <a:srgbClr val="24898E"/>
            </a:solidFill>
          </p:spPr>
        </p:sp>
        <p:sp>
          <p:nvSpPr>
            <p:cNvPr name="TextBox 4" id="4"/>
            <p:cNvSpPr txBox="true"/>
            <p:nvPr/>
          </p:nvSpPr>
          <p:spPr>
            <a:xfrm>
              <a:off x="0" y="-66675"/>
              <a:ext cx="4816593" cy="1430310"/>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3111206" y="2479746"/>
            <a:ext cx="1235284" cy="12352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898E"/>
            </a:solidFill>
          </p:spPr>
        </p:sp>
        <p:sp>
          <p:nvSpPr>
            <p:cNvPr name="TextBox 7" id="7"/>
            <p:cNvSpPr txBox="true"/>
            <p:nvPr/>
          </p:nvSpPr>
          <p:spPr>
            <a:xfrm>
              <a:off x="76200" y="9525"/>
              <a:ext cx="660400" cy="727075"/>
            </a:xfrm>
            <a:prstGeom prst="rect">
              <a:avLst/>
            </a:prstGeom>
          </p:spPr>
          <p:txBody>
            <a:bodyPr anchor="ctr" rtlCol="false" tIns="50800" lIns="50800" bIns="50800" rIns="50800"/>
            <a:lstStyle/>
            <a:p>
              <a:pPr algn="ctr" marL="0" indent="0" lvl="0">
                <a:lnSpc>
                  <a:spcPts val="3360"/>
                </a:lnSpc>
                <a:spcBef>
                  <a:spcPct val="0"/>
                </a:spcBef>
              </a:pPr>
              <a:r>
                <a:rPr lang="en-US" sz="2400" strike="noStrike" u="none">
                  <a:solidFill>
                    <a:srgbClr val="FFFFFF"/>
                  </a:solidFill>
                  <a:latin typeface="Poppins"/>
                  <a:ea typeface="Poppins"/>
                  <a:cs typeface="Poppins"/>
                  <a:sym typeface="Poppins"/>
                </a:rPr>
                <a:t>1</a:t>
              </a:r>
            </a:p>
          </p:txBody>
        </p:sp>
      </p:grpSp>
      <p:grpSp>
        <p:nvGrpSpPr>
          <p:cNvPr name="Group 8" id="8"/>
          <p:cNvGrpSpPr/>
          <p:nvPr/>
        </p:nvGrpSpPr>
        <p:grpSpPr>
          <a:xfrm rot="0">
            <a:off x="10238239" y="2479746"/>
            <a:ext cx="1235284" cy="123528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898E"/>
            </a:solidFill>
          </p:spPr>
        </p:sp>
        <p:sp>
          <p:nvSpPr>
            <p:cNvPr name="TextBox 10" id="10"/>
            <p:cNvSpPr txBox="true"/>
            <p:nvPr/>
          </p:nvSpPr>
          <p:spPr>
            <a:xfrm>
              <a:off x="76200" y="9525"/>
              <a:ext cx="660400" cy="727075"/>
            </a:xfrm>
            <a:prstGeom prst="rect">
              <a:avLst/>
            </a:prstGeom>
          </p:spPr>
          <p:txBody>
            <a:bodyPr anchor="ctr" rtlCol="false" tIns="50800" lIns="50800" bIns="50800" rIns="50800"/>
            <a:lstStyle/>
            <a:p>
              <a:pPr algn="ctr" marL="0" indent="0" lvl="0">
                <a:lnSpc>
                  <a:spcPts val="3360"/>
                </a:lnSpc>
                <a:spcBef>
                  <a:spcPct val="0"/>
                </a:spcBef>
              </a:pPr>
              <a:r>
                <a:rPr lang="en-US" sz="2400">
                  <a:solidFill>
                    <a:srgbClr val="FFFFFF"/>
                  </a:solidFill>
                  <a:latin typeface="Poppins"/>
                  <a:ea typeface="Poppins"/>
                  <a:cs typeface="Poppins"/>
                  <a:sym typeface="Poppins"/>
                </a:rPr>
                <a:t>2</a:t>
              </a:r>
            </a:p>
          </p:txBody>
        </p:sp>
      </p:grpSp>
      <p:sp>
        <p:nvSpPr>
          <p:cNvPr name="Freeform 11" id="11"/>
          <p:cNvSpPr/>
          <p:nvPr/>
        </p:nvSpPr>
        <p:spPr>
          <a:xfrm flipH="false" flipV="false" rot="0">
            <a:off x="14938578" y="2479746"/>
            <a:ext cx="4186809" cy="8229600"/>
          </a:xfrm>
          <a:custGeom>
            <a:avLst/>
            <a:gdLst/>
            <a:ahLst/>
            <a:cxnLst/>
            <a:rect r="r" b="b" t="t" l="l"/>
            <a:pathLst>
              <a:path h="8229600" w="4186809">
                <a:moveTo>
                  <a:pt x="0" y="0"/>
                </a:moveTo>
                <a:lnTo>
                  <a:pt x="4186809" y="0"/>
                </a:lnTo>
                <a:lnTo>
                  <a:pt x="4186809" y="8229600"/>
                </a:lnTo>
                <a:lnTo>
                  <a:pt x="0" y="8229600"/>
                </a:lnTo>
                <a:lnTo>
                  <a:pt x="0" y="0"/>
                </a:lnTo>
                <a:close/>
              </a:path>
            </a:pathLst>
          </a:custGeom>
          <a:blipFill>
            <a:blip r:embed="rId2"/>
            <a:stretch>
              <a:fillRect l="0" t="0" r="0" b="0"/>
            </a:stretch>
          </a:blipFill>
        </p:spPr>
      </p:sp>
      <p:sp>
        <p:nvSpPr>
          <p:cNvPr name="TextBox 12" id="12"/>
          <p:cNvSpPr txBox="true"/>
          <p:nvPr/>
        </p:nvSpPr>
        <p:spPr>
          <a:xfrm rot="0">
            <a:off x="4669468" y="2710859"/>
            <a:ext cx="5323353" cy="668283"/>
          </a:xfrm>
          <a:prstGeom prst="rect">
            <a:avLst/>
          </a:prstGeom>
        </p:spPr>
        <p:txBody>
          <a:bodyPr anchor="t" rtlCol="false" tIns="0" lIns="0" bIns="0" rIns="0">
            <a:spAutoFit/>
          </a:bodyPr>
          <a:lstStyle/>
          <a:p>
            <a:pPr algn="l">
              <a:lnSpc>
                <a:spcPts val="5264"/>
              </a:lnSpc>
              <a:spcBef>
                <a:spcPct val="0"/>
              </a:spcBef>
            </a:pPr>
            <a:r>
              <a:rPr lang="en-US" b="true" sz="3760">
                <a:solidFill>
                  <a:srgbClr val="4C4240"/>
                </a:solidFill>
                <a:latin typeface="Poppins Bold"/>
                <a:ea typeface="Poppins Bold"/>
                <a:cs typeface="Poppins Bold"/>
                <a:sym typeface="Poppins Bold"/>
              </a:rPr>
              <a:t>Introduction</a:t>
            </a:r>
          </a:p>
        </p:txBody>
      </p:sp>
      <p:sp>
        <p:nvSpPr>
          <p:cNvPr name="TextBox 13" id="13"/>
          <p:cNvSpPr txBox="true"/>
          <p:nvPr/>
        </p:nvSpPr>
        <p:spPr>
          <a:xfrm rot="0">
            <a:off x="4954776" y="516961"/>
            <a:ext cx="8378449" cy="1143635"/>
          </a:xfrm>
          <a:prstGeom prst="rect">
            <a:avLst/>
          </a:prstGeom>
        </p:spPr>
        <p:txBody>
          <a:bodyPr anchor="t" rtlCol="false" tIns="0" lIns="0" bIns="0" rIns="0">
            <a:spAutoFit/>
          </a:bodyPr>
          <a:lstStyle/>
          <a:p>
            <a:pPr algn="l">
              <a:lnSpc>
                <a:spcPts val="7480"/>
              </a:lnSpc>
            </a:pPr>
            <a:r>
              <a:rPr lang="en-US" sz="6800" b="true">
                <a:solidFill>
                  <a:srgbClr val="4C4240"/>
                </a:solidFill>
                <a:latin typeface="Agrandir Bold"/>
                <a:ea typeface="Agrandir Bold"/>
                <a:cs typeface="Agrandir Bold"/>
                <a:sym typeface="Agrandir Bold"/>
              </a:rPr>
              <a:t>Table of Contents</a:t>
            </a:r>
          </a:p>
        </p:txBody>
      </p:sp>
      <p:sp>
        <p:nvSpPr>
          <p:cNvPr name="TextBox 14" id="14"/>
          <p:cNvSpPr txBox="true"/>
          <p:nvPr/>
        </p:nvSpPr>
        <p:spPr>
          <a:xfrm rot="0">
            <a:off x="11718942" y="2710859"/>
            <a:ext cx="5323353" cy="643450"/>
          </a:xfrm>
          <a:prstGeom prst="rect">
            <a:avLst/>
          </a:prstGeom>
        </p:spPr>
        <p:txBody>
          <a:bodyPr anchor="t" rtlCol="false" tIns="0" lIns="0" bIns="0" rIns="0">
            <a:spAutoFit/>
          </a:bodyPr>
          <a:lstStyle/>
          <a:p>
            <a:pPr algn="l">
              <a:lnSpc>
                <a:spcPts val="5053"/>
              </a:lnSpc>
              <a:spcBef>
                <a:spcPct val="0"/>
              </a:spcBef>
            </a:pPr>
            <a:r>
              <a:rPr lang="en-US" b="true" sz="3609">
                <a:solidFill>
                  <a:srgbClr val="4C4240"/>
                </a:solidFill>
                <a:latin typeface="Poppins Bold"/>
                <a:ea typeface="Poppins Bold"/>
                <a:cs typeface="Poppins Bold"/>
                <a:sym typeface="Poppins Bold"/>
              </a:rPr>
              <a:t>Problem Statment</a:t>
            </a:r>
          </a:p>
        </p:txBody>
      </p:sp>
      <p:grpSp>
        <p:nvGrpSpPr>
          <p:cNvPr name="Group 15" id="15"/>
          <p:cNvGrpSpPr/>
          <p:nvPr/>
        </p:nvGrpSpPr>
        <p:grpSpPr>
          <a:xfrm rot="0">
            <a:off x="3111206" y="4380975"/>
            <a:ext cx="1235284" cy="123528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898E"/>
            </a:solidFill>
          </p:spPr>
        </p:sp>
        <p:sp>
          <p:nvSpPr>
            <p:cNvPr name="TextBox 17" id="17"/>
            <p:cNvSpPr txBox="true"/>
            <p:nvPr/>
          </p:nvSpPr>
          <p:spPr>
            <a:xfrm>
              <a:off x="76200" y="9525"/>
              <a:ext cx="660400" cy="727075"/>
            </a:xfrm>
            <a:prstGeom prst="rect">
              <a:avLst/>
            </a:prstGeom>
          </p:spPr>
          <p:txBody>
            <a:bodyPr anchor="ctr" rtlCol="false" tIns="50800" lIns="50800" bIns="50800" rIns="50800"/>
            <a:lstStyle/>
            <a:p>
              <a:pPr algn="ctr" marL="0" indent="0" lvl="0">
                <a:lnSpc>
                  <a:spcPts val="3360"/>
                </a:lnSpc>
                <a:spcBef>
                  <a:spcPct val="0"/>
                </a:spcBef>
              </a:pPr>
              <a:r>
                <a:rPr lang="en-US" sz="2400">
                  <a:solidFill>
                    <a:srgbClr val="FFFFFF"/>
                  </a:solidFill>
                  <a:latin typeface="Poppins"/>
                  <a:ea typeface="Poppins"/>
                  <a:cs typeface="Poppins"/>
                  <a:sym typeface="Poppins"/>
                </a:rPr>
                <a:t>3</a:t>
              </a:r>
            </a:p>
          </p:txBody>
        </p:sp>
      </p:grpSp>
      <p:sp>
        <p:nvSpPr>
          <p:cNvPr name="TextBox 18" id="18"/>
          <p:cNvSpPr txBox="true"/>
          <p:nvPr/>
        </p:nvSpPr>
        <p:spPr>
          <a:xfrm rot="0">
            <a:off x="4669468" y="4612088"/>
            <a:ext cx="5323353" cy="668283"/>
          </a:xfrm>
          <a:prstGeom prst="rect">
            <a:avLst/>
          </a:prstGeom>
        </p:spPr>
        <p:txBody>
          <a:bodyPr anchor="t" rtlCol="false" tIns="0" lIns="0" bIns="0" rIns="0">
            <a:spAutoFit/>
          </a:bodyPr>
          <a:lstStyle/>
          <a:p>
            <a:pPr algn="l">
              <a:lnSpc>
                <a:spcPts val="5264"/>
              </a:lnSpc>
              <a:spcBef>
                <a:spcPct val="0"/>
              </a:spcBef>
            </a:pPr>
            <a:r>
              <a:rPr lang="en-US" b="true" sz="3760">
                <a:solidFill>
                  <a:srgbClr val="4C4240"/>
                </a:solidFill>
                <a:latin typeface="Poppins Bold"/>
                <a:ea typeface="Poppins Bold"/>
                <a:cs typeface="Poppins Bold"/>
                <a:sym typeface="Poppins Bold"/>
              </a:rPr>
              <a:t>Proposal Solution</a:t>
            </a:r>
          </a:p>
        </p:txBody>
      </p:sp>
      <p:grpSp>
        <p:nvGrpSpPr>
          <p:cNvPr name="Group 19" id="19"/>
          <p:cNvGrpSpPr/>
          <p:nvPr/>
        </p:nvGrpSpPr>
        <p:grpSpPr>
          <a:xfrm rot="0">
            <a:off x="10238239" y="4380975"/>
            <a:ext cx="1235284" cy="1235284"/>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898E"/>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marL="0" indent="0" lvl="0">
                <a:lnSpc>
                  <a:spcPts val="3360"/>
                </a:lnSpc>
                <a:spcBef>
                  <a:spcPct val="0"/>
                </a:spcBef>
              </a:pPr>
              <a:r>
                <a:rPr lang="en-US" sz="2400">
                  <a:solidFill>
                    <a:srgbClr val="FFFFFF"/>
                  </a:solidFill>
                  <a:latin typeface="Poppins"/>
                  <a:ea typeface="Poppins"/>
                  <a:cs typeface="Poppins"/>
                  <a:sym typeface="Poppins"/>
                </a:rPr>
                <a:t>4</a:t>
              </a:r>
            </a:p>
          </p:txBody>
        </p:sp>
      </p:grpSp>
      <p:sp>
        <p:nvSpPr>
          <p:cNvPr name="TextBox 22" id="22"/>
          <p:cNvSpPr txBox="true"/>
          <p:nvPr/>
        </p:nvSpPr>
        <p:spPr>
          <a:xfrm rot="0">
            <a:off x="11718942" y="4636921"/>
            <a:ext cx="5323353" cy="643450"/>
          </a:xfrm>
          <a:prstGeom prst="rect">
            <a:avLst/>
          </a:prstGeom>
        </p:spPr>
        <p:txBody>
          <a:bodyPr anchor="t" rtlCol="false" tIns="0" lIns="0" bIns="0" rIns="0">
            <a:spAutoFit/>
          </a:bodyPr>
          <a:lstStyle/>
          <a:p>
            <a:pPr algn="l">
              <a:lnSpc>
                <a:spcPts val="5053"/>
              </a:lnSpc>
              <a:spcBef>
                <a:spcPct val="0"/>
              </a:spcBef>
            </a:pPr>
            <a:r>
              <a:rPr lang="en-US" b="true" sz="3609">
                <a:solidFill>
                  <a:srgbClr val="4C4240"/>
                </a:solidFill>
                <a:latin typeface="Poppins Bold"/>
                <a:ea typeface="Poppins Bold"/>
                <a:cs typeface="Poppins Bold"/>
                <a:sym typeface="Poppins Bold"/>
              </a:rPr>
              <a:t>Methodology</a:t>
            </a:r>
          </a:p>
        </p:txBody>
      </p:sp>
      <p:sp>
        <p:nvSpPr>
          <p:cNvPr name="TextBox 23" id="23"/>
          <p:cNvSpPr txBox="true"/>
          <p:nvPr/>
        </p:nvSpPr>
        <p:spPr>
          <a:xfrm rot="0">
            <a:off x="4669468" y="6380384"/>
            <a:ext cx="5323353" cy="1342765"/>
          </a:xfrm>
          <a:prstGeom prst="rect">
            <a:avLst/>
          </a:prstGeom>
        </p:spPr>
        <p:txBody>
          <a:bodyPr anchor="t" rtlCol="false" tIns="0" lIns="0" bIns="0" rIns="0">
            <a:spAutoFit/>
          </a:bodyPr>
          <a:lstStyle/>
          <a:p>
            <a:pPr algn="l">
              <a:lnSpc>
                <a:spcPts val="5264"/>
              </a:lnSpc>
            </a:pPr>
            <a:r>
              <a:rPr lang="en-US" sz="3760" b="true">
                <a:solidFill>
                  <a:srgbClr val="FFFFFF"/>
                </a:solidFill>
                <a:latin typeface="Poppins Bold"/>
                <a:ea typeface="Poppins Bold"/>
                <a:cs typeface="Poppins Bold"/>
                <a:sym typeface="Poppins Bold"/>
              </a:rPr>
              <a:t>Machine Learning</a:t>
            </a:r>
          </a:p>
          <a:p>
            <a:pPr algn="l">
              <a:lnSpc>
                <a:spcPts val="5264"/>
              </a:lnSpc>
              <a:spcBef>
                <a:spcPct val="0"/>
              </a:spcBef>
            </a:pPr>
            <a:r>
              <a:rPr lang="en-US" b="true" sz="3760">
                <a:solidFill>
                  <a:srgbClr val="FFFFFF"/>
                </a:solidFill>
                <a:latin typeface="Poppins Bold"/>
                <a:ea typeface="Poppins Bold"/>
                <a:cs typeface="Poppins Bold"/>
                <a:sym typeface="Poppins Bold"/>
              </a:rPr>
              <a:t>Results</a:t>
            </a:r>
          </a:p>
        </p:txBody>
      </p:sp>
      <p:sp>
        <p:nvSpPr>
          <p:cNvPr name="TextBox 24" id="24"/>
          <p:cNvSpPr txBox="true"/>
          <p:nvPr/>
        </p:nvSpPr>
        <p:spPr>
          <a:xfrm rot="0">
            <a:off x="11718942" y="6438782"/>
            <a:ext cx="5323353" cy="651260"/>
          </a:xfrm>
          <a:prstGeom prst="rect">
            <a:avLst/>
          </a:prstGeom>
        </p:spPr>
        <p:txBody>
          <a:bodyPr anchor="t" rtlCol="false" tIns="0" lIns="0" bIns="0" rIns="0">
            <a:spAutoFit/>
          </a:bodyPr>
          <a:lstStyle/>
          <a:p>
            <a:pPr algn="l">
              <a:lnSpc>
                <a:spcPts val="5053"/>
              </a:lnSpc>
              <a:spcBef>
                <a:spcPct val="0"/>
              </a:spcBef>
            </a:pPr>
            <a:r>
              <a:rPr lang="en-US" b="true" sz="3609">
                <a:solidFill>
                  <a:srgbClr val="FFFFFF"/>
                </a:solidFill>
                <a:latin typeface="Poppins Bold"/>
                <a:ea typeface="Poppins Bold"/>
                <a:cs typeface="Poppins Bold"/>
                <a:sym typeface="Poppins Bold"/>
              </a:rPr>
              <a:t>Conclusion</a:t>
            </a:r>
          </a:p>
        </p:txBody>
      </p:sp>
      <p:grpSp>
        <p:nvGrpSpPr>
          <p:cNvPr name="Group 25" id="25"/>
          <p:cNvGrpSpPr/>
          <p:nvPr/>
        </p:nvGrpSpPr>
        <p:grpSpPr>
          <a:xfrm rot="0">
            <a:off x="3111206" y="6283010"/>
            <a:ext cx="1149256" cy="1149256"/>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7" id="27"/>
            <p:cNvSpPr txBox="true"/>
            <p:nvPr/>
          </p:nvSpPr>
          <p:spPr>
            <a:xfrm>
              <a:off x="76200" y="-47625"/>
              <a:ext cx="660400" cy="784225"/>
            </a:xfrm>
            <a:prstGeom prst="rect">
              <a:avLst/>
            </a:prstGeom>
          </p:spPr>
          <p:txBody>
            <a:bodyPr anchor="ctr" rtlCol="false" tIns="50800" lIns="50800" bIns="50800" rIns="50800"/>
            <a:lstStyle/>
            <a:p>
              <a:pPr algn="ctr">
                <a:lnSpc>
                  <a:spcPts val="3359"/>
                </a:lnSpc>
              </a:pPr>
              <a:r>
                <a:rPr lang="en-US" b="true" sz="2399">
                  <a:solidFill>
                    <a:srgbClr val="4C4240"/>
                  </a:solidFill>
                  <a:latin typeface="Agrandir Bold"/>
                  <a:ea typeface="Agrandir Bold"/>
                  <a:cs typeface="Agrandir Bold"/>
                  <a:sym typeface="Agrandir Bold"/>
                </a:rPr>
                <a:t>5</a:t>
              </a:r>
            </a:p>
          </p:txBody>
        </p:sp>
      </p:grpSp>
      <p:grpSp>
        <p:nvGrpSpPr>
          <p:cNvPr name="Group 28" id="28"/>
          <p:cNvGrpSpPr/>
          <p:nvPr/>
        </p:nvGrpSpPr>
        <p:grpSpPr>
          <a:xfrm rot="0">
            <a:off x="10316672" y="6283010"/>
            <a:ext cx="1149256" cy="1149256"/>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30" id="30"/>
            <p:cNvSpPr txBox="true"/>
            <p:nvPr/>
          </p:nvSpPr>
          <p:spPr>
            <a:xfrm>
              <a:off x="76200" y="-47625"/>
              <a:ext cx="660400" cy="784225"/>
            </a:xfrm>
            <a:prstGeom prst="rect">
              <a:avLst/>
            </a:prstGeom>
          </p:spPr>
          <p:txBody>
            <a:bodyPr anchor="ctr" rtlCol="false" tIns="50800" lIns="50800" bIns="50800" rIns="50800"/>
            <a:lstStyle/>
            <a:p>
              <a:pPr algn="ctr">
                <a:lnSpc>
                  <a:spcPts val="3359"/>
                </a:lnSpc>
              </a:pPr>
              <a:r>
                <a:rPr lang="en-US" b="true" sz="2399">
                  <a:solidFill>
                    <a:srgbClr val="3E3E3E"/>
                  </a:solidFill>
                  <a:latin typeface="Agrandir Bold"/>
                  <a:ea typeface="Agrandir Bold"/>
                  <a:cs typeface="Agrandir Bold"/>
                  <a:sym typeface="Agrandir Bold"/>
                </a:rPr>
                <a:t>6</a:t>
              </a:r>
            </a:p>
          </p:txBody>
        </p:sp>
      </p:grpSp>
      <p:sp>
        <p:nvSpPr>
          <p:cNvPr name="Freeform 31" id="31"/>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32" id="32"/>
          <p:cNvSpPr/>
          <p:nvPr/>
        </p:nvSpPr>
        <p:spPr>
          <a:xfrm flipH="false" flipV="false" rot="0">
            <a:off x="15766440"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33" id="33"/>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705383" y="1803592"/>
            <a:ext cx="14079120" cy="8365138"/>
            <a:chOff x="0" y="0"/>
            <a:chExt cx="18772159" cy="11153518"/>
          </a:xfrm>
        </p:grpSpPr>
        <p:grpSp>
          <p:nvGrpSpPr>
            <p:cNvPr name="Group 3" id="3"/>
            <p:cNvGrpSpPr/>
            <p:nvPr/>
          </p:nvGrpSpPr>
          <p:grpSpPr>
            <a:xfrm rot="0">
              <a:off x="0" y="0"/>
              <a:ext cx="18772159" cy="11153518"/>
              <a:chOff x="0" y="0"/>
              <a:chExt cx="4315302" cy="2563945"/>
            </a:xfrm>
          </p:grpSpPr>
          <p:sp>
            <p:nvSpPr>
              <p:cNvPr name="Freeform 4" id="4"/>
              <p:cNvSpPr/>
              <p:nvPr/>
            </p:nvSpPr>
            <p:spPr>
              <a:xfrm flipH="false" flipV="false" rot="0">
                <a:off x="0" y="0"/>
                <a:ext cx="4315302" cy="2563945"/>
              </a:xfrm>
              <a:custGeom>
                <a:avLst/>
                <a:gdLst/>
                <a:ahLst/>
                <a:cxnLst/>
                <a:rect r="r" b="b" t="t" l="l"/>
                <a:pathLst>
                  <a:path h="2563945" w="4315302">
                    <a:moveTo>
                      <a:pt x="24098" y="0"/>
                    </a:moveTo>
                    <a:lnTo>
                      <a:pt x="4291204" y="0"/>
                    </a:lnTo>
                    <a:cubicBezTo>
                      <a:pt x="4297595" y="0"/>
                      <a:pt x="4303725" y="2539"/>
                      <a:pt x="4308244" y="7058"/>
                    </a:cubicBezTo>
                    <a:cubicBezTo>
                      <a:pt x="4312763" y="11577"/>
                      <a:pt x="4315302" y="17707"/>
                      <a:pt x="4315302" y="24098"/>
                    </a:cubicBezTo>
                    <a:lnTo>
                      <a:pt x="4315302" y="2539847"/>
                    </a:lnTo>
                    <a:cubicBezTo>
                      <a:pt x="4315302" y="2546239"/>
                      <a:pt x="4312763" y="2552368"/>
                      <a:pt x="4308244" y="2556887"/>
                    </a:cubicBezTo>
                    <a:cubicBezTo>
                      <a:pt x="4303725" y="2561407"/>
                      <a:pt x="4297595" y="2563945"/>
                      <a:pt x="4291204" y="2563945"/>
                    </a:cubicBezTo>
                    <a:lnTo>
                      <a:pt x="24098" y="2563945"/>
                    </a:lnTo>
                    <a:cubicBezTo>
                      <a:pt x="17707" y="2563945"/>
                      <a:pt x="11577" y="2561407"/>
                      <a:pt x="7058" y="2556887"/>
                    </a:cubicBezTo>
                    <a:cubicBezTo>
                      <a:pt x="2539" y="2552368"/>
                      <a:pt x="0" y="2546239"/>
                      <a:pt x="0" y="2539847"/>
                    </a:cubicBezTo>
                    <a:lnTo>
                      <a:pt x="0" y="24098"/>
                    </a:lnTo>
                    <a:cubicBezTo>
                      <a:pt x="0" y="17707"/>
                      <a:pt x="2539" y="11577"/>
                      <a:pt x="7058" y="7058"/>
                    </a:cubicBezTo>
                    <a:cubicBezTo>
                      <a:pt x="11577" y="2539"/>
                      <a:pt x="17707" y="0"/>
                      <a:pt x="24098" y="0"/>
                    </a:cubicBezTo>
                    <a:close/>
                  </a:path>
                </a:pathLst>
              </a:custGeom>
              <a:solidFill>
                <a:srgbClr val="E3EEDC"/>
              </a:solidFill>
            </p:spPr>
          </p:sp>
          <p:sp>
            <p:nvSpPr>
              <p:cNvPr name="TextBox 5" id="5"/>
              <p:cNvSpPr txBox="true"/>
              <p:nvPr/>
            </p:nvSpPr>
            <p:spPr>
              <a:xfrm>
                <a:off x="0" y="-66675"/>
                <a:ext cx="4315302" cy="2630620"/>
              </a:xfrm>
              <a:prstGeom prst="rect">
                <a:avLst/>
              </a:prstGeom>
            </p:spPr>
            <p:txBody>
              <a:bodyPr anchor="ctr" rtlCol="false" tIns="50800" lIns="50800" bIns="50800" rIns="50800"/>
              <a:lstStyle/>
              <a:p>
                <a:pPr algn="ctr">
                  <a:lnSpc>
                    <a:spcPts val="3360"/>
                  </a:lnSpc>
                </a:pPr>
              </a:p>
            </p:txBody>
          </p:sp>
        </p:grpSp>
        <p:sp>
          <p:nvSpPr>
            <p:cNvPr name="TextBox 6" id="6"/>
            <p:cNvSpPr txBox="true"/>
            <p:nvPr/>
          </p:nvSpPr>
          <p:spPr>
            <a:xfrm rot="0">
              <a:off x="553517" y="382494"/>
              <a:ext cx="17567428" cy="10250244"/>
            </a:xfrm>
            <a:prstGeom prst="rect">
              <a:avLst/>
            </a:prstGeom>
          </p:spPr>
          <p:txBody>
            <a:bodyPr anchor="t" rtlCol="false" tIns="0" lIns="0" bIns="0" rIns="0">
              <a:spAutoFit/>
            </a:bodyPr>
            <a:lstStyle/>
            <a:p>
              <a:pPr algn="l" marL="493862" indent="-246931" lvl="1">
                <a:lnSpc>
                  <a:spcPts val="3408"/>
                </a:lnSpc>
                <a:buFont typeface="Arial"/>
                <a:buChar char="•"/>
              </a:pPr>
              <a:r>
                <a:rPr lang="en-US" sz="2287">
                  <a:solidFill>
                    <a:srgbClr val="3E3E3E"/>
                  </a:solidFill>
                  <a:latin typeface="Poppins"/>
                  <a:ea typeface="Poppins"/>
                  <a:cs typeface="Poppins"/>
                  <a:sym typeface="Poppins"/>
                </a:rPr>
                <a:t>We developed an interactive web application using </a:t>
              </a:r>
              <a:r>
                <a:rPr lang="en-US" b="true" sz="2287">
                  <a:solidFill>
                    <a:srgbClr val="3E3E3E"/>
                  </a:solidFill>
                  <a:latin typeface="Poppins Bold"/>
                  <a:ea typeface="Poppins Bold"/>
                  <a:cs typeface="Poppins Bold"/>
                  <a:sym typeface="Poppins Bold"/>
                </a:rPr>
                <a:t>Streamlit </a:t>
              </a:r>
              <a:r>
                <a:rPr lang="en-US" sz="2287">
                  <a:solidFill>
                    <a:srgbClr val="3E3E3E"/>
                  </a:solidFill>
                  <a:latin typeface="Poppins"/>
                  <a:ea typeface="Poppins"/>
                  <a:cs typeface="Poppins"/>
                  <a:sym typeface="Poppins"/>
                </a:rPr>
                <a:t>to make the crop-prediction system accessible, intuitive, and easy to use for different types of users.</a:t>
              </a:r>
            </a:p>
            <a:p>
              <a:pPr algn="l" marL="493862" indent="-246931" lvl="1">
                <a:lnSpc>
                  <a:spcPts val="3408"/>
                </a:lnSpc>
                <a:buFont typeface="Arial"/>
                <a:buChar char="•"/>
              </a:pPr>
              <a:r>
                <a:rPr lang="en-US" sz="2287">
                  <a:solidFill>
                    <a:srgbClr val="3E3E3E"/>
                  </a:solidFill>
                  <a:latin typeface="Poppins"/>
                  <a:ea typeface="Poppins"/>
                  <a:cs typeface="Poppins"/>
                  <a:sym typeface="Poppins"/>
                </a:rPr>
                <a:t>The interface begins with a role-selection screen, allowing users to choose between </a:t>
              </a:r>
              <a:r>
                <a:rPr lang="en-US" b="true" sz="2287">
                  <a:solidFill>
                    <a:srgbClr val="3E3E3E"/>
                  </a:solidFill>
                  <a:latin typeface="Poppins Bold"/>
                  <a:ea typeface="Poppins Bold"/>
                  <a:cs typeface="Poppins Bold"/>
                  <a:sym typeface="Poppins Bold"/>
                </a:rPr>
                <a:t>Business User</a:t>
              </a:r>
              <a:r>
                <a:rPr lang="en-US" sz="2287">
                  <a:solidFill>
                    <a:srgbClr val="3E3E3E"/>
                  </a:solidFill>
                  <a:latin typeface="Poppins"/>
                  <a:ea typeface="Poppins"/>
                  <a:cs typeface="Poppins"/>
                  <a:sym typeface="Poppins"/>
                </a:rPr>
                <a:t> and </a:t>
              </a:r>
              <a:r>
                <a:rPr lang="en-US" b="true" sz="2287">
                  <a:solidFill>
                    <a:srgbClr val="3E3E3E"/>
                  </a:solidFill>
                  <a:latin typeface="Poppins Bold"/>
                  <a:ea typeface="Poppins Bold"/>
                  <a:cs typeface="Poppins Bold"/>
                  <a:sym typeface="Poppins Bold"/>
                </a:rPr>
                <a:t>Scientific Researcher</a:t>
              </a:r>
              <a:r>
                <a:rPr lang="en-US" sz="2287">
                  <a:solidFill>
                    <a:srgbClr val="3E3E3E"/>
                  </a:solidFill>
                  <a:latin typeface="Poppins"/>
                  <a:ea typeface="Poppins"/>
                  <a:cs typeface="Poppins"/>
                  <a:sym typeface="Poppins"/>
                </a:rPr>
                <a:t>, ensuring a customized experience for each audience.</a:t>
              </a:r>
            </a:p>
            <a:p>
              <a:pPr algn="l" marL="493862" indent="-246931" lvl="1">
                <a:lnSpc>
                  <a:spcPts val="3408"/>
                </a:lnSpc>
                <a:buFont typeface="Arial"/>
                <a:buChar char="•"/>
              </a:pPr>
              <a:r>
                <a:rPr lang="en-US" sz="2287">
                  <a:solidFill>
                    <a:srgbClr val="3E3E3E"/>
                  </a:solidFill>
                  <a:latin typeface="Poppins"/>
                  <a:ea typeface="Poppins"/>
                  <a:cs typeface="Poppins"/>
                  <a:sym typeface="Poppins"/>
                </a:rPr>
                <a:t>In th</a:t>
              </a:r>
              <a:r>
                <a:rPr lang="en-US" sz="2287">
                  <a:solidFill>
                    <a:srgbClr val="3E3E3E"/>
                  </a:solidFill>
                  <a:latin typeface="Poppins"/>
                  <a:ea typeface="Poppins"/>
                  <a:cs typeface="Poppins"/>
                  <a:sym typeface="Poppins"/>
                </a:rPr>
                <a:t>e </a:t>
              </a:r>
              <a:r>
                <a:rPr lang="en-US" b="true" sz="2287">
                  <a:solidFill>
                    <a:srgbClr val="3E3E3E"/>
                  </a:solidFill>
                  <a:latin typeface="Poppins Bold"/>
                  <a:ea typeface="Poppins Bold"/>
                  <a:cs typeface="Poppins Bold"/>
                  <a:sym typeface="Poppins Bold"/>
                </a:rPr>
                <a:t>Scientific Researcher Hub</a:t>
              </a:r>
              <a:r>
                <a:rPr lang="en-US" sz="2287">
                  <a:solidFill>
                    <a:srgbClr val="3E3E3E"/>
                  </a:solidFill>
                  <a:latin typeface="Poppins"/>
                  <a:ea typeface="Poppins"/>
                  <a:cs typeface="Poppins"/>
                  <a:sym typeface="Poppins"/>
                </a:rPr>
                <a:t>, users can input soil and</a:t>
              </a:r>
              <a:r>
                <a:rPr lang="en-US" sz="2287">
                  <a:solidFill>
                    <a:srgbClr val="3E3E3E"/>
                  </a:solidFill>
                  <a:latin typeface="Poppins"/>
                  <a:ea typeface="Poppins"/>
                  <a:cs typeface="Poppins"/>
                  <a:sym typeface="Poppins"/>
                </a:rPr>
                <a:t> clima</a:t>
              </a:r>
              <a:r>
                <a:rPr lang="en-US" sz="2287">
                  <a:solidFill>
                    <a:srgbClr val="3E3E3E"/>
                  </a:solidFill>
                  <a:latin typeface="Poppins"/>
                  <a:ea typeface="Poppins"/>
                  <a:cs typeface="Poppins"/>
                  <a:sym typeface="Poppins"/>
                </a:rPr>
                <a:t>te param</a:t>
              </a:r>
              <a:r>
                <a:rPr lang="en-US" sz="2287">
                  <a:solidFill>
                    <a:srgbClr val="3E3E3E"/>
                  </a:solidFill>
                  <a:latin typeface="Poppins"/>
                  <a:ea typeface="Poppins"/>
                  <a:cs typeface="Poppins"/>
                  <a:sym typeface="Poppins"/>
                </a:rPr>
                <a:t>eters—including </a:t>
              </a:r>
              <a:r>
                <a:rPr lang="en-US" sz="2287">
                  <a:solidFill>
                    <a:srgbClr val="3E3E3E"/>
                  </a:solidFill>
                  <a:latin typeface="Poppins"/>
                  <a:ea typeface="Poppins"/>
                  <a:cs typeface="Poppins"/>
                  <a:sym typeface="Poppins"/>
                </a:rPr>
                <a:t>N</a:t>
              </a:r>
              <a:r>
                <a:rPr lang="en-US" sz="2287">
                  <a:solidFill>
                    <a:srgbClr val="3E3E3E"/>
                  </a:solidFill>
                  <a:latin typeface="Poppins"/>
                  <a:ea typeface="Poppins"/>
                  <a:cs typeface="Poppins"/>
                  <a:sym typeface="Poppins"/>
                </a:rPr>
                <a:t>, </a:t>
              </a:r>
              <a:r>
                <a:rPr lang="en-US" sz="2287">
                  <a:solidFill>
                    <a:srgbClr val="3E3E3E"/>
                  </a:solidFill>
                  <a:latin typeface="Poppins"/>
                  <a:ea typeface="Poppins"/>
                  <a:cs typeface="Poppins"/>
                  <a:sym typeface="Poppins"/>
                </a:rPr>
                <a:t>P</a:t>
              </a:r>
              <a:r>
                <a:rPr lang="en-US" sz="2287">
                  <a:solidFill>
                    <a:srgbClr val="3E3E3E"/>
                  </a:solidFill>
                  <a:latin typeface="Poppins"/>
                  <a:ea typeface="Poppins"/>
                  <a:cs typeface="Poppins"/>
                  <a:sym typeface="Poppins"/>
                </a:rPr>
                <a:t>, </a:t>
              </a:r>
              <a:r>
                <a:rPr lang="en-US" sz="2287">
                  <a:solidFill>
                    <a:srgbClr val="3E3E3E"/>
                  </a:solidFill>
                  <a:latin typeface="Poppins"/>
                  <a:ea typeface="Poppins"/>
                  <a:cs typeface="Poppins"/>
                  <a:sym typeface="Poppins"/>
                </a:rPr>
                <a:t>K</a:t>
              </a:r>
              <a:r>
                <a:rPr lang="en-US" sz="2287">
                  <a:solidFill>
                    <a:srgbClr val="3E3E3E"/>
                  </a:solidFill>
                  <a:latin typeface="Poppins"/>
                  <a:ea typeface="Poppins"/>
                  <a:cs typeface="Poppins"/>
                  <a:sym typeface="Poppins"/>
                </a:rPr>
                <a:t>, temper</a:t>
              </a:r>
              <a:r>
                <a:rPr lang="en-US" sz="2287">
                  <a:solidFill>
                    <a:srgbClr val="3E3E3E"/>
                  </a:solidFill>
                  <a:latin typeface="Poppins"/>
                  <a:ea typeface="Poppins"/>
                  <a:cs typeface="Poppins"/>
                  <a:sym typeface="Poppins"/>
                </a:rPr>
                <a:t>at</a:t>
              </a:r>
              <a:r>
                <a:rPr lang="en-US" sz="2287">
                  <a:solidFill>
                    <a:srgbClr val="3E3E3E"/>
                  </a:solidFill>
                  <a:latin typeface="Poppins"/>
                  <a:ea typeface="Poppins"/>
                  <a:cs typeface="Poppins"/>
                  <a:sym typeface="Poppins"/>
                </a:rPr>
                <a:t>ure, humidity, pH, and rainfall—to generate instant crop recommendations powered by the </a:t>
              </a:r>
              <a:r>
                <a:rPr lang="en-US" b="true" sz="2287">
                  <a:solidFill>
                    <a:srgbClr val="3E3E3E"/>
                  </a:solidFill>
                  <a:latin typeface="Poppins Bold"/>
                  <a:ea typeface="Poppins Bold"/>
                  <a:cs typeface="Poppins Bold"/>
                  <a:sym typeface="Poppins Bold"/>
                </a:rPr>
                <a:t>LightGBM</a:t>
              </a:r>
              <a:r>
                <a:rPr lang="en-US" sz="2287">
                  <a:solidFill>
                    <a:srgbClr val="3E3E3E"/>
                  </a:solidFill>
                  <a:latin typeface="Poppins"/>
                  <a:ea typeface="Poppins"/>
                  <a:cs typeface="Poppins"/>
                  <a:sym typeface="Poppins"/>
                </a:rPr>
                <a:t> model.</a:t>
              </a:r>
            </a:p>
            <a:p>
              <a:pPr algn="l" marL="493862" indent="-246931" lvl="1">
                <a:lnSpc>
                  <a:spcPts val="3408"/>
                </a:lnSpc>
                <a:buFont typeface="Arial"/>
                <a:buChar char="•"/>
              </a:pPr>
              <a:r>
                <a:rPr lang="en-US" sz="2287">
                  <a:solidFill>
                    <a:srgbClr val="3E3E3E"/>
                  </a:solidFill>
                  <a:latin typeface="Poppins"/>
                  <a:ea typeface="Poppins"/>
                  <a:cs typeface="Poppins"/>
                  <a:sym typeface="Poppins"/>
                </a:rPr>
                <a:t>Th</a:t>
              </a:r>
              <a:r>
                <a:rPr lang="en-US" sz="2287">
                  <a:solidFill>
                    <a:srgbClr val="3E3E3E"/>
                  </a:solidFill>
                  <a:latin typeface="Poppins"/>
                  <a:ea typeface="Poppins"/>
                  <a:cs typeface="Poppins"/>
                  <a:sym typeface="Poppins"/>
                </a:rPr>
                <a:t>e system displays </a:t>
              </a:r>
              <a:r>
                <a:rPr lang="en-US" b="true" sz="2287">
                  <a:solidFill>
                    <a:srgbClr val="3E3E3E"/>
                  </a:solidFill>
                  <a:latin typeface="Poppins Bold"/>
                  <a:ea typeface="Poppins Bold"/>
                  <a:cs typeface="Poppins Bold"/>
                  <a:sym typeface="Poppins Bold"/>
                </a:rPr>
                <a:t>prediction probabilities</a:t>
              </a:r>
              <a:r>
                <a:rPr lang="en-US" sz="2287">
                  <a:solidFill>
                    <a:srgbClr val="3E3E3E"/>
                  </a:solidFill>
                  <a:latin typeface="Poppins"/>
                  <a:ea typeface="Poppins"/>
                  <a:cs typeface="Poppins"/>
                  <a:sym typeface="Poppins"/>
                </a:rPr>
                <a:t>, top crop</a:t>
              </a:r>
              <a:r>
                <a:rPr lang="en-US" sz="2287">
                  <a:solidFill>
                    <a:srgbClr val="3E3E3E"/>
                  </a:solidFill>
                  <a:latin typeface="Poppins"/>
                  <a:ea typeface="Poppins"/>
                  <a:cs typeface="Poppins"/>
                  <a:sym typeface="Poppins"/>
                </a:rPr>
                <a:t> recommendatio</a:t>
              </a:r>
              <a:r>
                <a:rPr lang="en-US" sz="2287">
                  <a:solidFill>
                    <a:srgbClr val="3E3E3E"/>
                  </a:solidFill>
                  <a:latin typeface="Poppins"/>
                  <a:ea typeface="Poppins"/>
                  <a:cs typeface="Poppins"/>
                  <a:sym typeface="Poppins"/>
                </a:rPr>
                <a:t>ns, and additional crop information</a:t>
              </a:r>
              <a:r>
                <a:rPr lang="en-US" sz="2287">
                  <a:solidFill>
                    <a:srgbClr val="3E3E3E"/>
                  </a:solidFill>
                  <a:latin typeface="Poppins"/>
                  <a:ea typeface="Poppins"/>
                  <a:cs typeface="Poppins"/>
                  <a:sym typeface="Poppins"/>
                </a:rPr>
                <a:t> in</a:t>
              </a:r>
              <a:r>
                <a:rPr lang="en-US" sz="2287">
                  <a:solidFill>
                    <a:srgbClr val="3E3E3E"/>
                  </a:solidFill>
                  <a:latin typeface="Poppins"/>
                  <a:ea typeface="Poppins"/>
                  <a:cs typeface="Poppins"/>
                  <a:sym typeface="Poppins"/>
                </a:rPr>
                <a:t> a clean and visual format to support decision-making.</a:t>
              </a:r>
            </a:p>
            <a:p>
              <a:pPr algn="l" marL="493862" indent="-246931" lvl="1">
                <a:lnSpc>
                  <a:spcPts val="3408"/>
                </a:lnSpc>
                <a:buFont typeface="Arial"/>
                <a:buChar char="•"/>
              </a:pPr>
              <a:r>
                <a:rPr lang="en-US" sz="2287">
                  <a:solidFill>
                    <a:srgbClr val="3E3E3E"/>
                  </a:solidFill>
                  <a:latin typeface="Poppins"/>
                  <a:ea typeface="Poppins"/>
                  <a:cs typeface="Poppins"/>
                  <a:sym typeface="Poppins"/>
                </a:rPr>
                <a:t>Users can upload their own CSV dataset to </a:t>
              </a:r>
              <a:r>
                <a:rPr lang="en-US" b="true" sz="2287">
                  <a:solidFill>
                    <a:srgbClr val="3E3E3E"/>
                  </a:solidFill>
                  <a:latin typeface="Poppins Bold"/>
                  <a:ea typeface="Poppins Bold"/>
                  <a:cs typeface="Poppins Bold"/>
                  <a:sym typeface="Poppins Bold"/>
                </a:rPr>
                <a:t>analyze trends</a:t>
              </a:r>
              <a:r>
                <a:rPr lang="en-US" sz="2287">
                  <a:solidFill>
                    <a:srgbClr val="3E3E3E"/>
                  </a:solidFill>
                  <a:latin typeface="Poppins"/>
                  <a:ea typeface="Poppins"/>
                  <a:cs typeface="Poppins"/>
                  <a:sym typeface="Poppins"/>
                </a:rPr>
                <a:t>, </a:t>
              </a:r>
              <a:r>
                <a:rPr lang="en-US" b="true" sz="2287">
                  <a:solidFill>
                    <a:srgbClr val="3E3E3E"/>
                  </a:solidFill>
                  <a:latin typeface="Poppins Bold"/>
                  <a:ea typeface="Poppins Bold"/>
                  <a:cs typeface="Poppins Bold"/>
                  <a:sym typeface="Poppins Bold"/>
                </a:rPr>
                <a:t>visualize p</a:t>
              </a:r>
              <a:r>
                <a:rPr lang="en-US" b="true" sz="2287">
                  <a:solidFill>
                    <a:srgbClr val="3E3E3E"/>
                  </a:solidFill>
                  <a:latin typeface="Poppins Bold"/>
                  <a:ea typeface="Poppins Bold"/>
                  <a:cs typeface="Poppins Bold"/>
                  <a:sym typeface="Poppins Bold"/>
                </a:rPr>
                <a:t>atterns</a:t>
              </a:r>
              <a:r>
                <a:rPr lang="en-US" sz="2287">
                  <a:solidFill>
                    <a:srgbClr val="3E3E3E"/>
                  </a:solidFill>
                  <a:latin typeface="Poppins"/>
                  <a:ea typeface="Poppins"/>
                  <a:cs typeface="Poppins"/>
                  <a:sym typeface="Poppins"/>
                </a:rPr>
                <a:t>, and explore data directly through the app.</a:t>
              </a:r>
            </a:p>
            <a:p>
              <a:pPr algn="l" marL="493862" indent="-246931" lvl="1">
                <a:lnSpc>
                  <a:spcPts val="3408"/>
                </a:lnSpc>
                <a:buFont typeface="Arial"/>
                <a:buChar char="•"/>
              </a:pPr>
              <a:r>
                <a:rPr lang="en-US" sz="2287">
                  <a:solidFill>
                    <a:srgbClr val="3E3E3E"/>
                  </a:solidFill>
                  <a:latin typeface="Poppins"/>
                  <a:ea typeface="Poppins"/>
                  <a:cs typeface="Poppins"/>
                  <a:sym typeface="Poppins"/>
                </a:rPr>
                <a:t>A dedicated</a:t>
              </a:r>
              <a:r>
                <a:rPr lang="en-US" b="true" sz="2287">
                  <a:solidFill>
                    <a:srgbClr val="3E3E3E"/>
                  </a:solidFill>
                  <a:latin typeface="Poppins Bold"/>
                  <a:ea typeface="Poppins Bold"/>
                  <a:cs typeface="Poppins Bold"/>
                  <a:sym typeface="Poppins Bold"/>
                </a:rPr>
                <a:t> Chat with AI mode</a:t>
              </a:r>
              <a:r>
                <a:rPr lang="en-US" sz="2287">
                  <a:solidFill>
                    <a:srgbClr val="3E3E3E"/>
                  </a:solidFill>
                  <a:latin typeface="Poppins"/>
                  <a:ea typeface="Poppins"/>
                  <a:cs typeface="Poppins"/>
                  <a:sym typeface="Poppins"/>
                </a:rPr>
                <a:t> allows users to ask questions about the data, features, and insights, simplifying technical</a:t>
              </a:r>
              <a:r>
                <a:rPr lang="en-US" sz="2287">
                  <a:solidFill>
                    <a:srgbClr val="3E3E3E"/>
                  </a:solidFill>
                  <a:latin typeface="Poppins"/>
                  <a:ea typeface="Poppins"/>
                  <a:cs typeface="Poppins"/>
                  <a:sym typeface="Poppins"/>
                </a:rPr>
                <a:t> interpretation and making the tool more interactive.</a:t>
              </a:r>
            </a:p>
            <a:p>
              <a:pPr algn="l" marL="493862" indent="-246931" lvl="1">
                <a:lnSpc>
                  <a:spcPts val="3408"/>
                </a:lnSpc>
                <a:buFont typeface="Arial"/>
                <a:buChar char="•"/>
              </a:pPr>
              <a:r>
                <a:rPr lang="en-US" b="true" sz="2287">
                  <a:solidFill>
                    <a:srgbClr val="3E3E3E"/>
                  </a:solidFill>
                  <a:latin typeface="Poppins Bold"/>
                  <a:ea typeface="Poppins Bold"/>
                  <a:cs typeface="Poppins Bold"/>
                  <a:sym typeface="Poppins Bold"/>
                </a:rPr>
                <a:t>Overall</a:t>
              </a:r>
              <a:r>
                <a:rPr lang="en-US" sz="2287">
                  <a:solidFill>
                    <a:srgbClr val="3E3E3E"/>
                  </a:solidFill>
                  <a:latin typeface="Poppins"/>
                  <a:ea typeface="Poppins"/>
                  <a:cs typeface="Poppins"/>
                  <a:sym typeface="Poppins"/>
                </a:rPr>
                <a:t>, Streamlit enabled rapid deployment of a fully functioning AI application that provides real-time predictions, data exploration, and an engaging user experience without requiring complex backend development.</a:t>
              </a:r>
            </a:p>
            <a:p>
              <a:pPr algn="l">
                <a:lnSpc>
                  <a:spcPts val="3408"/>
                </a:lnSpc>
              </a:pPr>
            </a:p>
          </p:txBody>
        </p:sp>
      </p:grpSp>
      <p:sp>
        <p:nvSpPr>
          <p:cNvPr name="TextBox 7" id="7"/>
          <p:cNvSpPr txBox="true"/>
          <p:nvPr/>
        </p:nvSpPr>
        <p:spPr>
          <a:xfrm rot="0">
            <a:off x="1838457" y="456565"/>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Model Deployment</a:t>
            </a:r>
          </a:p>
        </p:txBody>
      </p:sp>
      <p:sp>
        <p:nvSpPr>
          <p:cNvPr name="Freeform 8" id="8"/>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2"/>
            <a:stretch>
              <a:fillRect l="0" t="0" r="0" b="0"/>
            </a:stretch>
          </a:blipFill>
        </p:spPr>
      </p:sp>
      <p:sp>
        <p:nvSpPr>
          <p:cNvPr name="Freeform 9" id="9"/>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0" id="10"/>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1" id="11"/>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grpSp>
        <p:nvGrpSpPr>
          <p:cNvPr name="Group 12" id="12"/>
          <p:cNvGrpSpPr/>
          <p:nvPr/>
        </p:nvGrpSpPr>
        <p:grpSpPr>
          <a:xfrm rot="0">
            <a:off x="17088283" y="1263557"/>
            <a:ext cx="1478149" cy="7759885"/>
            <a:chOff x="0" y="0"/>
            <a:chExt cx="389307" cy="2043756"/>
          </a:xfrm>
        </p:grpSpPr>
        <p:sp>
          <p:nvSpPr>
            <p:cNvPr name="Freeform 13" id="1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4" id="1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2611764" y="1501151"/>
            <a:ext cx="13145152" cy="7284698"/>
          </a:xfrm>
          <a:custGeom>
            <a:avLst/>
            <a:gdLst/>
            <a:ahLst/>
            <a:cxnLst/>
            <a:rect r="r" b="b" t="t" l="l"/>
            <a:pathLst>
              <a:path h="7284698" w="13145152">
                <a:moveTo>
                  <a:pt x="0" y="0"/>
                </a:moveTo>
                <a:lnTo>
                  <a:pt x="13145151" y="0"/>
                </a:lnTo>
                <a:lnTo>
                  <a:pt x="13145151" y="7284698"/>
                </a:lnTo>
                <a:lnTo>
                  <a:pt x="0" y="7284698"/>
                </a:lnTo>
                <a:lnTo>
                  <a:pt x="0" y="0"/>
                </a:lnTo>
                <a:close/>
              </a:path>
            </a:pathLst>
          </a:custGeom>
          <a:blipFill>
            <a:blip r:embed="rId2"/>
            <a:stretch>
              <a:fillRect l="-36123" t="-22139" r="-8938" b="-25102"/>
            </a:stretch>
          </a:blipFill>
        </p:spPr>
      </p:sp>
      <p:sp>
        <p:nvSpPr>
          <p:cNvPr name="Freeform 6" id="6"/>
          <p:cNvSpPr/>
          <p:nvPr/>
        </p:nvSpPr>
        <p:spPr>
          <a:xfrm flipH="false" flipV="false" rot="0">
            <a:off x="14094681" y="3523528"/>
            <a:ext cx="4471750" cy="7014509"/>
          </a:xfrm>
          <a:custGeom>
            <a:avLst/>
            <a:gdLst/>
            <a:ahLst/>
            <a:cxnLst/>
            <a:rect r="r" b="b" t="t" l="l"/>
            <a:pathLst>
              <a:path h="7014509" w="4471750">
                <a:moveTo>
                  <a:pt x="0" y="0"/>
                </a:moveTo>
                <a:lnTo>
                  <a:pt x="4471750" y="0"/>
                </a:lnTo>
                <a:lnTo>
                  <a:pt x="4471750" y="7014509"/>
                </a:lnTo>
                <a:lnTo>
                  <a:pt x="0" y="7014509"/>
                </a:lnTo>
                <a:lnTo>
                  <a:pt x="0" y="0"/>
                </a:lnTo>
                <a:close/>
              </a:path>
            </a:pathLst>
          </a:custGeom>
          <a:blipFill>
            <a:blip r:embed="rId3"/>
            <a:stretch>
              <a:fillRect l="0" t="0" r="0" b="0"/>
            </a:stretch>
          </a:blipFill>
        </p:spPr>
      </p:sp>
      <p:sp>
        <p:nvSpPr>
          <p:cNvPr name="Freeform 7" id="7"/>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4"/>
            <a:stretch>
              <a:fillRect l="0" t="0" r="0" b="0"/>
            </a:stretch>
          </a:blipFill>
        </p:spPr>
      </p:sp>
      <p:sp>
        <p:nvSpPr>
          <p:cNvPr name="Freeform 8" id="8"/>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5"/>
            <a:stretch>
              <a:fillRect l="0" t="0" r="0" b="0"/>
            </a:stretch>
          </a:blipFill>
        </p:spPr>
      </p:sp>
      <p:sp>
        <p:nvSpPr>
          <p:cNvPr name="Freeform 9" id="9"/>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6"/>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879231" y="1097442"/>
            <a:ext cx="13877685" cy="8160858"/>
          </a:xfrm>
          <a:custGeom>
            <a:avLst/>
            <a:gdLst/>
            <a:ahLst/>
            <a:cxnLst/>
            <a:rect r="r" b="b" t="t" l="l"/>
            <a:pathLst>
              <a:path h="8160858" w="13877685">
                <a:moveTo>
                  <a:pt x="0" y="0"/>
                </a:moveTo>
                <a:lnTo>
                  <a:pt x="13877684" y="0"/>
                </a:lnTo>
                <a:lnTo>
                  <a:pt x="13877684" y="8160858"/>
                </a:lnTo>
                <a:lnTo>
                  <a:pt x="0" y="8160858"/>
                </a:lnTo>
                <a:lnTo>
                  <a:pt x="0" y="0"/>
                </a:lnTo>
                <a:close/>
              </a:path>
            </a:pathLst>
          </a:custGeom>
          <a:blipFill>
            <a:blip r:embed="rId2"/>
            <a:stretch>
              <a:fillRect l="-2288" t="0" r="-6103" b="-3681"/>
            </a:stretch>
          </a:blipFill>
        </p:spPr>
      </p:sp>
      <p:sp>
        <p:nvSpPr>
          <p:cNvPr name="Freeform 6" id="6"/>
          <p:cNvSpPr/>
          <p:nvPr/>
        </p:nvSpPr>
        <p:spPr>
          <a:xfrm flipH="false" flipV="false" rot="0">
            <a:off x="14302630" y="3312090"/>
            <a:ext cx="4446505" cy="6974910"/>
          </a:xfrm>
          <a:custGeom>
            <a:avLst/>
            <a:gdLst/>
            <a:ahLst/>
            <a:cxnLst/>
            <a:rect r="r" b="b" t="t" l="l"/>
            <a:pathLst>
              <a:path h="6974910" w="4446505">
                <a:moveTo>
                  <a:pt x="0" y="0"/>
                </a:moveTo>
                <a:lnTo>
                  <a:pt x="4446505" y="0"/>
                </a:lnTo>
                <a:lnTo>
                  <a:pt x="4446505" y="6974910"/>
                </a:lnTo>
                <a:lnTo>
                  <a:pt x="0" y="6974910"/>
                </a:lnTo>
                <a:lnTo>
                  <a:pt x="0" y="0"/>
                </a:lnTo>
                <a:close/>
              </a:path>
            </a:pathLst>
          </a:custGeom>
          <a:blipFill>
            <a:blip r:embed="rId3"/>
            <a:stretch>
              <a:fillRect l="0" t="0" r="0" b="0"/>
            </a:stretch>
          </a:blipFill>
        </p:spPr>
      </p:sp>
      <p:sp>
        <p:nvSpPr>
          <p:cNvPr name="Freeform 7" id="7"/>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4"/>
            <a:stretch>
              <a:fillRect l="0" t="0" r="0" b="0"/>
            </a:stretch>
          </a:blipFill>
        </p:spPr>
      </p:sp>
      <p:sp>
        <p:nvSpPr>
          <p:cNvPr name="Freeform 8" id="8"/>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5"/>
            <a:stretch>
              <a:fillRect l="0" t="0" r="0" b="0"/>
            </a:stretch>
          </a:blipFill>
        </p:spPr>
      </p:sp>
      <p:sp>
        <p:nvSpPr>
          <p:cNvPr name="Freeform 9" id="9"/>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6"/>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878719" y="600582"/>
            <a:ext cx="14530562" cy="8090301"/>
          </a:xfrm>
          <a:custGeom>
            <a:avLst/>
            <a:gdLst/>
            <a:ahLst/>
            <a:cxnLst/>
            <a:rect r="r" b="b" t="t" l="l"/>
            <a:pathLst>
              <a:path h="8090301" w="14530562">
                <a:moveTo>
                  <a:pt x="0" y="0"/>
                </a:moveTo>
                <a:lnTo>
                  <a:pt x="14530562" y="0"/>
                </a:lnTo>
                <a:lnTo>
                  <a:pt x="14530562" y="8090301"/>
                </a:lnTo>
                <a:lnTo>
                  <a:pt x="0" y="8090301"/>
                </a:lnTo>
                <a:lnTo>
                  <a:pt x="0" y="0"/>
                </a:lnTo>
                <a:close/>
              </a:path>
            </a:pathLst>
          </a:custGeom>
          <a:blipFill>
            <a:blip r:embed="rId2"/>
            <a:stretch>
              <a:fillRect l="-3051" t="0" r="0" b="-4110"/>
            </a:stretch>
          </a:blipFill>
        </p:spPr>
      </p:sp>
      <p:sp>
        <p:nvSpPr>
          <p:cNvPr name="Freeform 6" id="6"/>
          <p:cNvSpPr/>
          <p:nvPr/>
        </p:nvSpPr>
        <p:spPr>
          <a:xfrm flipH="false" flipV="false" rot="0">
            <a:off x="13675245" y="3390373"/>
            <a:ext cx="4457699" cy="6992469"/>
          </a:xfrm>
          <a:custGeom>
            <a:avLst/>
            <a:gdLst/>
            <a:ahLst/>
            <a:cxnLst/>
            <a:rect r="r" b="b" t="t" l="l"/>
            <a:pathLst>
              <a:path h="6992469" w="4457699">
                <a:moveTo>
                  <a:pt x="0" y="0"/>
                </a:moveTo>
                <a:lnTo>
                  <a:pt x="4457699" y="0"/>
                </a:lnTo>
                <a:lnTo>
                  <a:pt x="4457699" y="6992470"/>
                </a:lnTo>
                <a:lnTo>
                  <a:pt x="0" y="6992470"/>
                </a:lnTo>
                <a:lnTo>
                  <a:pt x="0" y="0"/>
                </a:lnTo>
                <a:close/>
              </a:path>
            </a:pathLst>
          </a:custGeom>
          <a:blipFill>
            <a:blip r:embed="rId3"/>
            <a:stretch>
              <a:fillRect l="0" t="0" r="0" b="0"/>
            </a:stretch>
          </a:blipFill>
        </p:spPr>
      </p:sp>
      <p:sp>
        <p:nvSpPr>
          <p:cNvPr name="Freeform 7" id="7"/>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4"/>
            <a:stretch>
              <a:fillRect l="0" t="0" r="0" b="0"/>
            </a:stretch>
          </a:blipFill>
        </p:spPr>
      </p:sp>
      <p:sp>
        <p:nvSpPr>
          <p:cNvPr name="Freeform 8" id="8"/>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5"/>
            <a:stretch>
              <a:fillRect l="0" t="0" r="0" b="0"/>
            </a:stretch>
          </a:blipFill>
        </p:spPr>
      </p:sp>
      <p:sp>
        <p:nvSpPr>
          <p:cNvPr name="Freeform 9" id="9"/>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6"/>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713794" y="851771"/>
            <a:ext cx="14860411" cy="8171672"/>
          </a:xfrm>
          <a:custGeom>
            <a:avLst/>
            <a:gdLst/>
            <a:ahLst/>
            <a:cxnLst/>
            <a:rect r="r" b="b" t="t" l="l"/>
            <a:pathLst>
              <a:path h="8171672" w="14860411">
                <a:moveTo>
                  <a:pt x="0" y="0"/>
                </a:moveTo>
                <a:lnTo>
                  <a:pt x="14860412" y="0"/>
                </a:lnTo>
                <a:lnTo>
                  <a:pt x="14860412" y="8171672"/>
                </a:lnTo>
                <a:lnTo>
                  <a:pt x="0" y="8171672"/>
                </a:lnTo>
                <a:lnTo>
                  <a:pt x="0" y="0"/>
                </a:lnTo>
                <a:close/>
              </a:path>
            </a:pathLst>
          </a:custGeom>
          <a:blipFill>
            <a:blip r:embed="rId2"/>
            <a:stretch>
              <a:fillRect l="-2685" t="0" r="0" b="-5039"/>
            </a:stretch>
          </a:blipFill>
        </p:spPr>
      </p:sp>
      <p:sp>
        <p:nvSpPr>
          <p:cNvPr name="Freeform 6" id="6"/>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3"/>
            <a:stretch>
              <a:fillRect l="0" t="0" r="0" b="0"/>
            </a:stretch>
          </a:blipFill>
        </p:spPr>
      </p:sp>
      <p:sp>
        <p:nvSpPr>
          <p:cNvPr name="Freeform 7" id="7"/>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4"/>
            <a:stretch>
              <a:fillRect l="0" t="0" r="0" b="0"/>
            </a:stretch>
          </a:blipFill>
        </p:spPr>
      </p:sp>
      <p:sp>
        <p:nvSpPr>
          <p:cNvPr name="Freeform 8" id="8"/>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5"/>
            <a:stretch>
              <a:fillRect l="0" t="0" r="0" b="0"/>
            </a:stretch>
          </a:blipFill>
        </p:spPr>
      </p:sp>
      <p:sp>
        <p:nvSpPr>
          <p:cNvPr name="Freeform 9" id="9"/>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6"/>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TextBox 2" id="2"/>
          <p:cNvSpPr txBox="true"/>
          <p:nvPr/>
        </p:nvSpPr>
        <p:spPr>
          <a:xfrm rot="0">
            <a:off x="1838457" y="176489"/>
            <a:ext cx="9116262" cy="1087068"/>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Model Results</a:t>
            </a:r>
          </a:p>
        </p:txBody>
      </p:sp>
      <p:grpSp>
        <p:nvGrpSpPr>
          <p:cNvPr name="Group 3" id="3"/>
          <p:cNvGrpSpPr/>
          <p:nvPr/>
        </p:nvGrpSpPr>
        <p:grpSpPr>
          <a:xfrm rot="0">
            <a:off x="1028700" y="1946303"/>
            <a:ext cx="5802985" cy="6394394"/>
            <a:chOff x="0" y="0"/>
            <a:chExt cx="7737314" cy="8525858"/>
          </a:xfrm>
        </p:grpSpPr>
        <p:grpSp>
          <p:nvGrpSpPr>
            <p:cNvPr name="Group 4" id="4"/>
            <p:cNvGrpSpPr/>
            <p:nvPr/>
          </p:nvGrpSpPr>
          <p:grpSpPr>
            <a:xfrm rot="0">
              <a:off x="0" y="0"/>
              <a:ext cx="7737314" cy="8525858"/>
              <a:chOff x="0" y="0"/>
              <a:chExt cx="1778636" cy="1959905"/>
            </a:xfrm>
          </p:grpSpPr>
          <p:sp>
            <p:nvSpPr>
              <p:cNvPr name="Freeform 5" id="5"/>
              <p:cNvSpPr/>
              <p:nvPr/>
            </p:nvSpPr>
            <p:spPr>
              <a:xfrm flipH="false" flipV="false" rot="0">
                <a:off x="0" y="0"/>
                <a:ext cx="1778636" cy="1959905"/>
              </a:xfrm>
              <a:custGeom>
                <a:avLst/>
                <a:gdLst/>
                <a:ahLst/>
                <a:cxnLst/>
                <a:rect r="r" b="b" t="t" l="l"/>
                <a:pathLst>
                  <a:path h="1959905" w="1778636">
                    <a:moveTo>
                      <a:pt x="58466" y="0"/>
                    </a:moveTo>
                    <a:lnTo>
                      <a:pt x="1720170" y="0"/>
                    </a:lnTo>
                    <a:cubicBezTo>
                      <a:pt x="1752460" y="0"/>
                      <a:pt x="1778636" y="26176"/>
                      <a:pt x="1778636" y="58466"/>
                    </a:cubicBezTo>
                    <a:lnTo>
                      <a:pt x="1778636" y="1901439"/>
                    </a:lnTo>
                    <a:cubicBezTo>
                      <a:pt x="1778636" y="1916945"/>
                      <a:pt x="1772476" y="1931816"/>
                      <a:pt x="1761512" y="1942781"/>
                    </a:cubicBezTo>
                    <a:cubicBezTo>
                      <a:pt x="1750547" y="1953745"/>
                      <a:pt x="1735676" y="1959905"/>
                      <a:pt x="1720170" y="1959905"/>
                    </a:cubicBezTo>
                    <a:lnTo>
                      <a:pt x="58466" y="1959905"/>
                    </a:lnTo>
                    <a:cubicBezTo>
                      <a:pt x="42960" y="1959905"/>
                      <a:pt x="28089" y="1953745"/>
                      <a:pt x="17124" y="1942781"/>
                    </a:cubicBezTo>
                    <a:cubicBezTo>
                      <a:pt x="6160" y="1931816"/>
                      <a:pt x="0" y="1916945"/>
                      <a:pt x="0" y="1901439"/>
                    </a:cubicBezTo>
                    <a:lnTo>
                      <a:pt x="0" y="58466"/>
                    </a:lnTo>
                    <a:cubicBezTo>
                      <a:pt x="0" y="42960"/>
                      <a:pt x="6160" y="28089"/>
                      <a:pt x="17124" y="17124"/>
                    </a:cubicBezTo>
                    <a:cubicBezTo>
                      <a:pt x="28089" y="6160"/>
                      <a:pt x="42960" y="0"/>
                      <a:pt x="58466" y="0"/>
                    </a:cubicBezTo>
                    <a:close/>
                  </a:path>
                </a:pathLst>
              </a:custGeom>
              <a:solidFill>
                <a:srgbClr val="E3EEDC"/>
              </a:solidFill>
            </p:spPr>
          </p:sp>
          <p:sp>
            <p:nvSpPr>
              <p:cNvPr name="TextBox 6" id="6"/>
              <p:cNvSpPr txBox="true"/>
              <p:nvPr/>
            </p:nvSpPr>
            <p:spPr>
              <a:xfrm>
                <a:off x="0" y="-66675"/>
                <a:ext cx="1778636" cy="2026580"/>
              </a:xfrm>
              <a:prstGeom prst="rect">
                <a:avLst/>
              </a:prstGeom>
            </p:spPr>
            <p:txBody>
              <a:bodyPr anchor="ctr" rtlCol="false" tIns="50800" lIns="50800" bIns="50800" rIns="50800"/>
              <a:lstStyle/>
              <a:p>
                <a:pPr algn="ctr">
                  <a:lnSpc>
                    <a:spcPts val="3360"/>
                  </a:lnSpc>
                </a:pPr>
              </a:p>
            </p:txBody>
          </p:sp>
        </p:grpSp>
        <p:sp>
          <p:nvSpPr>
            <p:cNvPr name="TextBox 7" id="7"/>
            <p:cNvSpPr txBox="true"/>
            <p:nvPr/>
          </p:nvSpPr>
          <p:spPr>
            <a:xfrm rot="0">
              <a:off x="228143" y="353919"/>
              <a:ext cx="7240760" cy="7651159"/>
            </a:xfrm>
            <a:prstGeom prst="rect">
              <a:avLst/>
            </a:prstGeom>
          </p:spPr>
          <p:txBody>
            <a:bodyPr anchor="t" rtlCol="false" tIns="0" lIns="0" bIns="0" rIns="0">
              <a:spAutoFit/>
            </a:bodyPr>
            <a:lstStyle/>
            <a:p>
              <a:pPr algn="l" marL="604519" indent="-302260" lvl="1">
                <a:lnSpc>
                  <a:spcPts val="4171"/>
                </a:lnSpc>
                <a:buFont typeface="Arial"/>
                <a:buChar char="•"/>
              </a:pPr>
              <a:r>
                <a:rPr lang="en-US" sz="2799">
                  <a:solidFill>
                    <a:srgbClr val="3E3E3E"/>
                  </a:solidFill>
                  <a:latin typeface="Poppins"/>
                  <a:ea typeface="Poppins"/>
                  <a:cs typeface="Poppins"/>
                  <a:sym typeface="Poppins"/>
                </a:rPr>
                <a:t>Model predicted diseases correctly on</a:t>
              </a:r>
              <a:r>
                <a:rPr lang="en-US" sz="2799">
                  <a:solidFill>
                    <a:srgbClr val="3E3E3E"/>
                  </a:solidFill>
                  <a:latin typeface="Poppins"/>
                  <a:ea typeface="Poppins"/>
                  <a:cs typeface="Poppins"/>
                  <a:sym typeface="Poppins"/>
                </a:rPr>
                <a:t> t</a:t>
              </a:r>
              <a:r>
                <a:rPr lang="en-US" sz="2799">
                  <a:solidFill>
                    <a:srgbClr val="3E3E3E"/>
                  </a:solidFill>
                  <a:latin typeface="Poppins"/>
                  <a:ea typeface="Poppins"/>
                  <a:cs typeface="Poppins"/>
                  <a:sym typeface="Poppins"/>
                </a:rPr>
                <a:t>est samples.</a:t>
              </a:r>
            </a:p>
            <a:p>
              <a:pPr algn="l">
                <a:lnSpc>
                  <a:spcPts val="4171"/>
                </a:lnSpc>
              </a:pPr>
            </a:p>
            <a:p>
              <a:pPr algn="l" marL="604519" indent="-302260" lvl="1">
                <a:lnSpc>
                  <a:spcPts val="4171"/>
                </a:lnSpc>
                <a:buFont typeface="Arial"/>
                <a:buChar char="•"/>
              </a:pPr>
              <a:r>
                <a:rPr lang="en-US" sz="2799">
                  <a:solidFill>
                    <a:srgbClr val="3E3E3E"/>
                  </a:solidFill>
                  <a:latin typeface="Poppins"/>
                  <a:ea typeface="Poppins"/>
                  <a:cs typeface="Poppins"/>
                  <a:sym typeface="Poppins"/>
                </a:rPr>
                <a:t>Color-based model performed slightly better (more details).</a:t>
              </a:r>
            </a:p>
            <a:p>
              <a:pPr algn="l">
                <a:lnSpc>
                  <a:spcPts val="4171"/>
                </a:lnSpc>
              </a:pPr>
            </a:p>
            <a:p>
              <a:pPr algn="l" marL="604519" indent="-302260" lvl="1">
                <a:lnSpc>
                  <a:spcPts val="4171"/>
                </a:lnSpc>
                <a:buFont typeface="Arial"/>
                <a:buChar char="•"/>
              </a:pPr>
              <a:r>
                <a:rPr lang="en-US" sz="2799">
                  <a:solidFill>
                    <a:srgbClr val="3E3E3E"/>
                  </a:solidFill>
                  <a:latin typeface="Poppins"/>
                  <a:ea typeface="Poppins"/>
                  <a:cs typeface="Poppins"/>
                  <a:sym typeface="Poppins"/>
                </a:rPr>
                <a:t>Recomm</a:t>
              </a:r>
              <a:r>
                <a:rPr lang="en-US" sz="2799">
                  <a:solidFill>
                    <a:srgbClr val="3E3E3E"/>
                  </a:solidFill>
                  <a:latin typeface="Poppins"/>
                  <a:ea typeface="Poppins"/>
                  <a:cs typeface="Poppins"/>
                  <a:sym typeface="Poppins"/>
                </a:rPr>
                <a:t>ended to include image samples of Color</a:t>
              </a:r>
              <a:r>
                <a:rPr lang="en-US" sz="2799">
                  <a:solidFill>
                    <a:srgbClr val="3E3E3E"/>
                  </a:solidFill>
                  <a:latin typeface="Poppins"/>
                  <a:ea typeface="Poppins"/>
                  <a:cs typeface="Poppins"/>
                  <a:sym typeface="Poppins"/>
                </a:rPr>
                <a:t> &amp; Gr</a:t>
              </a:r>
              <a:r>
                <a:rPr lang="en-US" sz="2799">
                  <a:solidFill>
                    <a:srgbClr val="3E3E3E"/>
                  </a:solidFill>
                  <a:latin typeface="Poppins"/>
                  <a:ea typeface="Poppins"/>
                  <a:cs typeface="Poppins"/>
                  <a:sym typeface="Poppins"/>
                </a:rPr>
                <a:t>ayscale.</a:t>
              </a:r>
            </a:p>
            <a:p>
              <a:pPr algn="l">
                <a:lnSpc>
                  <a:spcPts val="4171"/>
                </a:lnSpc>
              </a:pPr>
            </a:p>
          </p:txBody>
        </p:sp>
      </p:grpSp>
      <p:grpSp>
        <p:nvGrpSpPr>
          <p:cNvPr name="Group 8" id="8"/>
          <p:cNvGrpSpPr/>
          <p:nvPr/>
        </p:nvGrpSpPr>
        <p:grpSpPr>
          <a:xfrm rot="0">
            <a:off x="17088283" y="1263557"/>
            <a:ext cx="1478149" cy="7759885"/>
            <a:chOff x="0" y="0"/>
            <a:chExt cx="389307" cy="2043756"/>
          </a:xfrm>
        </p:grpSpPr>
        <p:sp>
          <p:nvSpPr>
            <p:cNvPr name="Freeform 9" id="9"/>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0" id="10"/>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11" id="11"/>
          <p:cNvSpPr/>
          <p:nvPr/>
        </p:nvSpPr>
        <p:spPr>
          <a:xfrm flipH="false" flipV="false" rot="0">
            <a:off x="7235397" y="2179041"/>
            <a:ext cx="10591960" cy="5928918"/>
          </a:xfrm>
          <a:custGeom>
            <a:avLst/>
            <a:gdLst/>
            <a:ahLst/>
            <a:cxnLst/>
            <a:rect r="r" b="b" t="t" l="l"/>
            <a:pathLst>
              <a:path h="5928918" w="10591960">
                <a:moveTo>
                  <a:pt x="0" y="0"/>
                </a:moveTo>
                <a:lnTo>
                  <a:pt x="10591960" y="0"/>
                </a:lnTo>
                <a:lnTo>
                  <a:pt x="10591960" y="5928918"/>
                </a:lnTo>
                <a:lnTo>
                  <a:pt x="0" y="5928918"/>
                </a:lnTo>
                <a:lnTo>
                  <a:pt x="0" y="0"/>
                </a:lnTo>
                <a:close/>
              </a:path>
            </a:pathLst>
          </a:custGeom>
          <a:blipFill>
            <a:blip r:embed="rId2"/>
            <a:stretch>
              <a:fillRect l="0" t="-309" r="-6696" b="0"/>
            </a:stretch>
          </a:blipFill>
        </p:spPr>
      </p:sp>
      <p:sp>
        <p:nvSpPr>
          <p:cNvPr name="Freeform 12" id="12"/>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3" id="13"/>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4" id="14"/>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TextBox 2" id="2"/>
          <p:cNvSpPr txBox="true"/>
          <p:nvPr/>
        </p:nvSpPr>
        <p:spPr>
          <a:xfrm rot="0">
            <a:off x="1838457" y="456565"/>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Conclusion</a:t>
            </a:r>
          </a:p>
        </p:txBody>
      </p:sp>
      <p:grpSp>
        <p:nvGrpSpPr>
          <p:cNvPr name="Group 3" id="3"/>
          <p:cNvGrpSpPr/>
          <p:nvPr/>
        </p:nvGrpSpPr>
        <p:grpSpPr>
          <a:xfrm rot="0">
            <a:off x="324251" y="1364929"/>
            <a:ext cx="14276763" cy="8681825"/>
            <a:chOff x="0" y="0"/>
            <a:chExt cx="19035685" cy="11575767"/>
          </a:xfrm>
        </p:grpSpPr>
        <p:grpSp>
          <p:nvGrpSpPr>
            <p:cNvPr name="Group 4" id="4"/>
            <p:cNvGrpSpPr/>
            <p:nvPr/>
          </p:nvGrpSpPr>
          <p:grpSpPr>
            <a:xfrm rot="0">
              <a:off x="0" y="0"/>
              <a:ext cx="19035685" cy="11575767"/>
              <a:chOff x="0" y="0"/>
              <a:chExt cx="3760135" cy="2286571"/>
            </a:xfrm>
          </p:grpSpPr>
          <p:sp>
            <p:nvSpPr>
              <p:cNvPr name="Freeform 5" id="5"/>
              <p:cNvSpPr/>
              <p:nvPr/>
            </p:nvSpPr>
            <p:spPr>
              <a:xfrm flipH="false" flipV="false" rot="0">
                <a:off x="0" y="0"/>
                <a:ext cx="3760135" cy="2286571"/>
              </a:xfrm>
              <a:custGeom>
                <a:avLst/>
                <a:gdLst/>
                <a:ahLst/>
                <a:cxnLst/>
                <a:rect r="r" b="b" t="t" l="l"/>
                <a:pathLst>
                  <a:path h="2286571" w="3760135">
                    <a:moveTo>
                      <a:pt x="27656" y="0"/>
                    </a:moveTo>
                    <a:lnTo>
                      <a:pt x="3732479" y="0"/>
                    </a:lnTo>
                    <a:cubicBezTo>
                      <a:pt x="3739814" y="0"/>
                      <a:pt x="3746848" y="2914"/>
                      <a:pt x="3752035" y="8100"/>
                    </a:cubicBezTo>
                    <a:cubicBezTo>
                      <a:pt x="3757221" y="13287"/>
                      <a:pt x="3760135" y="20321"/>
                      <a:pt x="3760135" y="27656"/>
                    </a:cubicBezTo>
                    <a:lnTo>
                      <a:pt x="3760135" y="2258915"/>
                    </a:lnTo>
                    <a:cubicBezTo>
                      <a:pt x="3760135" y="2266250"/>
                      <a:pt x="3757221" y="2273284"/>
                      <a:pt x="3752035" y="2278471"/>
                    </a:cubicBezTo>
                    <a:cubicBezTo>
                      <a:pt x="3746848" y="2283658"/>
                      <a:pt x="3739814" y="2286571"/>
                      <a:pt x="3732479" y="2286571"/>
                    </a:cubicBezTo>
                    <a:lnTo>
                      <a:pt x="27656" y="2286571"/>
                    </a:lnTo>
                    <a:cubicBezTo>
                      <a:pt x="20321" y="2286571"/>
                      <a:pt x="13287" y="2283658"/>
                      <a:pt x="8100" y="2278471"/>
                    </a:cubicBezTo>
                    <a:cubicBezTo>
                      <a:pt x="2914" y="2273284"/>
                      <a:pt x="0" y="2266250"/>
                      <a:pt x="0" y="2258915"/>
                    </a:cubicBezTo>
                    <a:lnTo>
                      <a:pt x="0" y="27656"/>
                    </a:lnTo>
                    <a:cubicBezTo>
                      <a:pt x="0" y="20321"/>
                      <a:pt x="2914" y="13287"/>
                      <a:pt x="8100" y="8100"/>
                    </a:cubicBezTo>
                    <a:cubicBezTo>
                      <a:pt x="13287" y="2914"/>
                      <a:pt x="20321" y="0"/>
                      <a:pt x="27656" y="0"/>
                    </a:cubicBezTo>
                    <a:close/>
                  </a:path>
                </a:pathLst>
              </a:custGeom>
              <a:solidFill>
                <a:srgbClr val="E3EEDC"/>
              </a:solidFill>
            </p:spPr>
          </p:sp>
          <p:sp>
            <p:nvSpPr>
              <p:cNvPr name="TextBox 6" id="6"/>
              <p:cNvSpPr txBox="true"/>
              <p:nvPr/>
            </p:nvSpPr>
            <p:spPr>
              <a:xfrm>
                <a:off x="0" y="-66675"/>
                <a:ext cx="3760135" cy="2353246"/>
              </a:xfrm>
              <a:prstGeom prst="rect">
                <a:avLst/>
              </a:prstGeom>
            </p:spPr>
            <p:txBody>
              <a:bodyPr anchor="ctr" rtlCol="false" tIns="50800" lIns="50800" bIns="50800" rIns="50800"/>
              <a:lstStyle/>
              <a:p>
                <a:pPr algn="ctr">
                  <a:lnSpc>
                    <a:spcPts val="3360"/>
                  </a:lnSpc>
                </a:pPr>
              </a:p>
            </p:txBody>
          </p:sp>
        </p:grpSp>
        <p:sp>
          <p:nvSpPr>
            <p:cNvPr name="TextBox 7" id="7"/>
            <p:cNvSpPr txBox="true"/>
            <p:nvPr/>
          </p:nvSpPr>
          <p:spPr>
            <a:xfrm rot="0">
              <a:off x="561287" y="438558"/>
              <a:ext cx="17814041" cy="10531148"/>
            </a:xfrm>
            <a:prstGeom prst="rect">
              <a:avLst/>
            </a:prstGeom>
          </p:spPr>
          <p:txBody>
            <a:bodyPr anchor="t" rtlCol="false" tIns="0" lIns="0" bIns="0" rIns="0">
              <a:spAutoFit/>
            </a:bodyPr>
            <a:lstStyle/>
            <a:p>
              <a:pPr algn="l" marL="574735" indent="-287367" lvl="1">
                <a:lnSpc>
                  <a:spcPts val="3966"/>
                </a:lnSpc>
                <a:buFont typeface="Arial"/>
                <a:buChar char="•"/>
              </a:pPr>
              <a:r>
                <a:rPr lang="en-US" sz="2662">
                  <a:solidFill>
                    <a:srgbClr val="3E3E3E"/>
                  </a:solidFill>
                  <a:latin typeface="Poppins"/>
                  <a:ea typeface="Poppins"/>
                  <a:cs typeface="Poppins"/>
                  <a:sym typeface="Poppins"/>
                </a:rPr>
                <a:t>The project successfully developed a smart crop recommendation system using soil and climate indicators to support data-driven agricultural decisions.</a:t>
              </a:r>
            </a:p>
            <a:p>
              <a:pPr algn="l" marL="574735" indent="-287367" lvl="1">
                <a:lnSpc>
                  <a:spcPts val="3966"/>
                </a:lnSpc>
                <a:buFont typeface="Arial"/>
                <a:buChar char="•"/>
              </a:pPr>
              <a:r>
                <a:rPr lang="en-US" sz="2662">
                  <a:solidFill>
                    <a:srgbClr val="3E3E3E"/>
                  </a:solidFill>
                  <a:latin typeface="Poppins"/>
                  <a:ea typeface="Poppins"/>
                  <a:cs typeface="Poppins"/>
                  <a:sym typeface="Poppins"/>
                </a:rPr>
                <a:t>After evaluat</a:t>
              </a:r>
              <a:r>
                <a:rPr lang="en-US" sz="2662">
                  <a:solidFill>
                    <a:srgbClr val="3E3E3E"/>
                  </a:solidFill>
                  <a:latin typeface="Poppins"/>
                  <a:ea typeface="Poppins"/>
                  <a:cs typeface="Poppins"/>
                  <a:sym typeface="Poppins"/>
                </a:rPr>
                <a:t>ing multiple</a:t>
              </a:r>
              <a:r>
                <a:rPr lang="en-US" sz="2662">
                  <a:solidFill>
                    <a:srgbClr val="3E3E3E"/>
                  </a:solidFill>
                  <a:latin typeface="Poppins"/>
                  <a:ea typeface="Poppins"/>
                  <a:cs typeface="Poppins"/>
                  <a:sym typeface="Poppins"/>
                </a:rPr>
                <a:t> mod</a:t>
              </a:r>
              <a:r>
                <a:rPr lang="en-US" sz="2662">
                  <a:solidFill>
                    <a:srgbClr val="3E3E3E"/>
                  </a:solidFill>
                  <a:latin typeface="Poppins"/>
                  <a:ea typeface="Poppins"/>
                  <a:cs typeface="Poppins"/>
                  <a:sym typeface="Poppins"/>
                </a:rPr>
                <a:t>els</a:t>
              </a:r>
              <a:r>
                <a:rPr lang="en-US" sz="2662">
                  <a:solidFill>
                    <a:srgbClr val="3E3E3E"/>
                  </a:solidFill>
                  <a:latin typeface="Poppins"/>
                  <a:ea typeface="Poppins"/>
                  <a:cs typeface="Poppins"/>
                  <a:sym typeface="Poppins"/>
                </a:rPr>
                <a:t>, </a:t>
              </a:r>
              <a:r>
                <a:rPr lang="en-US" b="true" sz="2662">
                  <a:solidFill>
                    <a:srgbClr val="3E3E3E"/>
                  </a:solidFill>
                  <a:latin typeface="Poppins Bold"/>
                  <a:ea typeface="Poppins Bold"/>
                  <a:cs typeface="Poppins Bold"/>
                  <a:sym typeface="Poppins Bold"/>
                </a:rPr>
                <a:t>LightGBM</a:t>
              </a:r>
              <a:r>
                <a:rPr lang="en-US" sz="2662">
                  <a:solidFill>
                    <a:srgbClr val="3E3E3E"/>
                  </a:solidFill>
                  <a:latin typeface="Poppins"/>
                  <a:ea typeface="Poppins"/>
                  <a:cs typeface="Poppins"/>
                  <a:sym typeface="Poppins"/>
                </a:rPr>
                <a:t> achieved </a:t>
              </a:r>
              <a:r>
                <a:rPr lang="en-US" sz="2662">
                  <a:solidFill>
                    <a:srgbClr val="3E3E3E"/>
                  </a:solidFill>
                  <a:latin typeface="Poppins"/>
                  <a:ea typeface="Poppins"/>
                  <a:cs typeface="Poppins"/>
                  <a:sym typeface="Poppins"/>
                </a:rPr>
                <a:t>the highest pe</a:t>
              </a:r>
              <a:r>
                <a:rPr lang="en-US" sz="2662">
                  <a:solidFill>
                    <a:srgbClr val="3E3E3E"/>
                  </a:solidFill>
                  <a:latin typeface="Poppins"/>
                  <a:ea typeface="Poppins"/>
                  <a:cs typeface="Poppins"/>
                  <a:sym typeface="Poppins"/>
                </a:rPr>
                <a:t>rformance with </a:t>
              </a:r>
              <a:r>
                <a:rPr lang="en-US" b="true" sz="2662">
                  <a:solidFill>
                    <a:srgbClr val="3E3E3E"/>
                  </a:solidFill>
                  <a:latin typeface="Poppins Bold"/>
                  <a:ea typeface="Poppins Bold"/>
                  <a:cs typeface="Poppins Bold"/>
                  <a:sym typeface="Poppins Bold"/>
                </a:rPr>
                <a:t>95.42%</a:t>
              </a:r>
              <a:r>
                <a:rPr lang="en-US" sz="2662">
                  <a:solidFill>
                    <a:srgbClr val="3E3E3E"/>
                  </a:solidFill>
                  <a:latin typeface="Poppins"/>
                  <a:ea typeface="Poppins"/>
                  <a:cs typeface="Poppins"/>
                  <a:sym typeface="Poppins"/>
                </a:rPr>
                <a:t> accuracy, proving its effectiveness and strong generalization.</a:t>
              </a:r>
            </a:p>
            <a:p>
              <a:pPr algn="l" marL="574735" indent="-287367" lvl="1">
                <a:lnSpc>
                  <a:spcPts val="3966"/>
                </a:lnSpc>
                <a:buFont typeface="Arial"/>
                <a:buChar char="•"/>
              </a:pPr>
              <a:r>
                <a:rPr lang="en-US" b="true" sz="2662">
                  <a:solidFill>
                    <a:srgbClr val="3E3E3E"/>
                  </a:solidFill>
                  <a:latin typeface="Poppins Bold"/>
                  <a:ea typeface="Poppins Bold"/>
                  <a:cs typeface="Poppins Bold"/>
                  <a:sym typeface="Poppins Bold"/>
                </a:rPr>
                <a:t>Streamlit</a:t>
              </a:r>
              <a:r>
                <a:rPr lang="en-US" sz="2662">
                  <a:solidFill>
                    <a:srgbClr val="3E3E3E"/>
                  </a:solidFill>
                  <a:latin typeface="Poppins"/>
                  <a:ea typeface="Poppins"/>
                  <a:cs typeface="Poppins"/>
                  <a:sym typeface="Poppins"/>
                </a:rPr>
                <a:t> was used to deploy the system, transforming the machine learning models into an interactive and user-friendly web app</a:t>
              </a:r>
              <a:r>
                <a:rPr lang="en-US" sz="2662">
                  <a:solidFill>
                    <a:srgbClr val="3E3E3E"/>
                  </a:solidFill>
                  <a:latin typeface="Poppins"/>
                  <a:ea typeface="Poppins"/>
                  <a:cs typeface="Poppins"/>
                  <a:sym typeface="Poppins"/>
                </a:rPr>
                <a:t>licati</a:t>
              </a:r>
              <a:r>
                <a:rPr lang="en-US" sz="2662">
                  <a:solidFill>
                    <a:srgbClr val="3E3E3E"/>
                  </a:solidFill>
                  <a:latin typeface="Poppins"/>
                  <a:ea typeface="Poppins"/>
                  <a:cs typeface="Poppins"/>
                  <a:sym typeface="Poppins"/>
                </a:rPr>
                <a:t>on.</a:t>
              </a:r>
            </a:p>
            <a:p>
              <a:pPr algn="l" marL="574735" indent="-287367" lvl="1">
                <a:lnSpc>
                  <a:spcPts val="3966"/>
                </a:lnSpc>
                <a:buFont typeface="Arial"/>
                <a:buChar char="•"/>
              </a:pPr>
              <a:r>
                <a:rPr lang="en-US" sz="2662">
                  <a:solidFill>
                    <a:srgbClr val="3E3E3E"/>
                  </a:solidFill>
                  <a:latin typeface="Poppins"/>
                  <a:ea typeface="Poppins"/>
                  <a:cs typeface="Poppins"/>
                  <a:sym typeface="Poppins"/>
                </a:rPr>
                <a:t>The platform enables real-time</a:t>
              </a:r>
              <a:r>
                <a:rPr lang="en-US" sz="2662">
                  <a:solidFill>
                    <a:srgbClr val="3E3E3E"/>
                  </a:solidFill>
                  <a:latin typeface="Poppins"/>
                  <a:ea typeface="Poppins"/>
                  <a:cs typeface="Poppins"/>
                  <a:sym typeface="Poppins"/>
                </a:rPr>
                <a:t> prediction</a:t>
              </a:r>
              <a:r>
                <a:rPr lang="en-US" sz="2662">
                  <a:solidFill>
                    <a:srgbClr val="3E3E3E"/>
                  </a:solidFill>
                  <a:latin typeface="Poppins"/>
                  <a:ea typeface="Poppins"/>
                  <a:cs typeface="Poppins"/>
                  <a:sym typeface="Poppins"/>
                </a:rPr>
                <a:t>s, data exploration, and seamless interaction for both researchers and agricultural users.</a:t>
              </a:r>
            </a:p>
            <a:p>
              <a:pPr algn="l" marL="574735" indent="-287367" lvl="1">
                <a:lnSpc>
                  <a:spcPts val="3966"/>
                </a:lnSpc>
                <a:buFont typeface="Arial"/>
                <a:buChar char="•"/>
              </a:pPr>
              <a:r>
                <a:rPr lang="en-US" sz="2662">
                  <a:solidFill>
                    <a:srgbClr val="3E3E3E"/>
                  </a:solidFill>
                  <a:latin typeface="Poppins"/>
                  <a:ea typeface="Poppins"/>
                  <a:cs typeface="Poppins"/>
                  <a:sym typeface="Poppins"/>
                </a:rPr>
                <a:t>By integrating AI with </a:t>
              </a:r>
              <a:r>
                <a:rPr lang="en-US" sz="2662">
                  <a:solidFill>
                    <a:srgbClr val="3E3E3E"/>
                  </a:solidFill>
                  <a:latin typeface="Poppins"/>
                  <a:ea typeface="Poppins"/>
                  <a:cs typeface="Poppins"/>
                  <a:sym typeface="Poppins"/>
                </a:rPr>
                <a:t>an accessible interface, the system provides practical value for improving crop s</a:t>
              </a:r>
              <a:r>
                <a:rPr lang="en-US" sz="2662">
                  <a:solidFill>
                    <a:srgbClr val="3E3E3E"/>
                  </a:solidFill>
                  <a:latin typeface="Poppins"/>
                  <a:ea typeface="Poppins"/>
                  <a:cs typeface="Poppins"/>
                  <a:sym typeface="Poppins"/>
                </a:rPr>
                <a:t>election and optimizing farming resources.</a:t>
              </a:r>
            </a:p>
            <a:p>
              <a:pPr algn="l" marL="574735" indent="-287367" lvl="1">
                <a:lnSpc>
                  <a:spcPts val="3966"/>
                </a:lnSpc>
                <a:buFont typeface="Arial"/>
                <a:buChar char="•"/>
              </a:pPr>
              <a:r>
                <a:rPr lang="en-US" sz="2662">
                  <a:solidFill>
                    <a:srgbClr val="3E3E3E"/>
                  </a:solidFill>
                  <a:latin typeface="Poppins"/>
                  <a:ea typeface="Poppins"/>
                  <a:cs typeface="Poppins"/>
                  <a:sym typeface="Poppins"/>
                </a:rPr>
                <a:t>Overall, the project demonstrates the potential of machine learning to enhance agricultural productivity and support smarter, more efficient farming practices.</a:t>
              </a:r>
            </a:p>
            <a:p>
              <a:pPr algn="l">
                <a:lnSpc>
                  <a:spcPts val="3966"/>
                </a:lnSpc>
              </a:pPr>
            </a:p>
          </p:txBody>
        </p:sp>
      </p:grpSp>
      <p:sp>
        <p:nvSpPr>
          <p:cNvPr name="Freeform 8" id="8"/>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2"/>
            <a:stretch>
              <a:fillRect l="0" t="0" r="0" b="0"/>
            </a:stretch>
          </a:blipFill>
        </p:spPr>
      </p:sp>
      <p:sp>
        <p:nvSpPr>
          <p:cNvPr name="Freeform 9" id="9"/>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3"/>
            <a:stretch>
              <a:fillRect l="0" t="0" r="0" b="0"/>
            </a:stretch>
          </a:blipFill>
        </p:spPr>
      </p:sp>
      <p:sp>
        <p:nvSpPr>
          <p:cNvPr name="Freeform 10" id="10"/>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4"/>
            <a:stretch>
              <a:fillRect l="0" t="0" r="0" b="0"/>
            </a:stretch>
          </a:blipFill>
        </p:spPr>
      </p:sp>
      <p:grpSp>
        <p:nvGrpSpPr>
          <p:cNvPr name="Group 11" id="11"/>
          <p:cNvGrpSpPr/>
          <p:nvPr/>
        </p:nvGrpSpPr>
        <p:grpSpPr>
          <a:xfrm rot="0">
            <a:off x="17088283" y="1263557"/>
            <a:ext cx="1478149" cy="7759885"/>
            <a:chOff x="0" y="0"/>
            <a:chExt cx="389307" cy="2043756"/>
          </a:xfrm>
        </p:grpSpPr>
        <p:sp>
          <p:nvSpPr>
            <p:cNvPr name="Freeform 12" id="12"/>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3" id="13"/>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14" id="14"/>
          <p:cNvSpPr/>
          <p:nvPr/>
        </p:nvSpPr>
        <p:spPr>
          <a:xfrm flipH="false" flipV="false" rot="0">
            <a:off x="14181777" y="2944675"/>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5"/>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2"/>
            <a:stretch>
              <a:fillRect l="0" t="0" r="0" b="0"/>
            </a:stretch>
          </a:blipFill>
        </p:spPr>
      </p:sp>
      <p:grpSp>
        <p:nvGrpSpPr>
          <p:cNvPr name="Group 6" id="6"/>
          <p:cNvGrpSpPr/>
          <p:nvPr/>
        </p:nvGrpSpPr>
        <p:grpSpPr>
          <a:xfrm rot="0">
            <a:off x="2994272" y="850679"/>
            <a:ext cx="4979579" cy="3774888"/>
            <a:chOff x="0" y="0"/>
            <a:chExt cx="6639438" cy="5033184"/>
          </a:xfrm>
        </p:grpSpPr>
        <p:grpSp>
          <p:nvGrpSpPr>
            <p:cNvPr name="Group 7" id="7"/>
            <p:cNvGrpSpPr/>
            <p:nvPr/>
          </p:nvGrpSpPr>
          <p:grpSpPr>
            <a:xfrm rot="0">
              <a:off x="0" y="0"/>
              <a:ext cx="6639438" cy="5033184"/>
              <a:chOff x="0" y="0"/>
              <a:chExt cx="1526259" cy="1157017"/>
            </a:xfrm>
          </p:grpSpPr>
          <p:sp>
            <p:nvSpPr>
              <p:cNvPr name="Freeform 8" id="8"/>
              <p:cNvSpPr/>
              <p:nvPr/>
            </p:nvSpPr>
            <p:spPr>
              <a:xfrm flipH="false" flipV="false" rot="0">
                <a:off x="0" y="0"/>
                <a:ext cx="1526259" cy="1157017"/>
              </a:xfrm>
              <a:custGeom>
                <a:avLst/>
                <a:gdLst/>
                <a:ahLst/>
                <a:cxnLst/>
                <a:rect r="r" b="b" t="t" l="l"/>
                <a:pathLst>
                  <a:path h="1157017" w="1526259">
                    <a:moveTo>
                      <a:pt x="68134" y="0"/>
                    </a:moveTo>
                    <a:lnTo>
                      <a:pt x="1458125" y="0"/>
                    </a:lnTo>
                    <a:cubicBezTo>
                      <a:pt x="1495754" y="0"/>
                      <a:pt x="1526259" y="30505"/>
                      <a:pt x="1526259" y="68134"/>
                    </a:cubicBezTo>
                    <a:lnTo>
                      <a:pt x="1526259" y="1088883"/>
                    </a:lnTo>
                    <a:cubicBezTo>
                      <a:pt x="1526259" y="1106953"/>
                      <a:pt x="1519081" y="1124283"/>
                      <a:pt x="1506303" y="1137061"/>
                    </a:cubicBezTo>
                    <a:cubicBezTo>
                      <a:pt x="1493525" y="1149839"/>
                      <a:pt x="1476195" y="1157017"/>
                      <a:pt x="1458125" y="1157017"/>
                    </a:cubicBezTo>
                    <a:lnTo>
                      <a:pt x="68134" y="1157017"/>
                    </a:lnTo>
                    <a:cubicBezTo>
                      <a:pt x="50064" y="1157017"/>
                      <a:pt x="32734" y="1149839"/>
                      <a:pt x="19956" y="1137061"/>
                    </a:cubicBezTo>
                    <a:cubicBezTo>
                      <a:pt x="7178" y="1124283"/>
                      <a:pt x="0" y="1106953"/>
                      <a:pt x="0" y="1088883"/>
                    </a:cubicBezTo>
                    <a:lnTo>
                      <a:pt x="0" y="68134"/>
                    </a:lnTo>
                    <a:cubicBezTo>
                      <a:pt x="0" y="50064"/>
                      <a:pt x="7178" y="32734"/>
                      <a:pt x="19956" y="19956"/>
                    </a:cubicBezTo>
                    <a:cubicBezTo>
                      <a:pt x="32734" y="7178"/>
                      <a:pt x="50064" y="0"/>
                      <a:pt x="68134" y="0"/>
                    </a:cubicBezTo>
                    <a:close/>
                  </a:path>
                </a:pathLst>
              </a:custGeom>
              <a:solidFill>
                <a:srgbClr val="E3EEDC"/>
              </a:solidFill>
            </p:spPr>
          </p:sp>
          <p:sp>
            <p:nvSpPr>
              <p:cNvPr name="TextBox 9" id="9"/>
              <p:cNvSpPr txBox="true"/>
              <p:nvPr/>
            </p:nvSpPr>
            <p:spPr>
              <a:xfrm>
                <a:off x="0" y="-66675"/>
                <a:ext cx="1526259" cy="1223692"/>
              </a:xfrm>
              <a:prstGeom prst="rect">
                <a:avLst/>
              </a:prstGeom>
            </p:spPr>
            <p:txBody>
              <a:bodyPr anchor="ctr" rtlCol="false" tIns="50800" lIns="50800" bIns="50800" rIns="50800"/>
              <a:lstStyle/>
              <a:p>
                <a:pPr algn="ctr">
                  <a:lnSpc>
                    <a:spcPts val="3360"/>
                  </a:lnSpc>
                </a:pPr>
              </a:p>
            </p:txBody>
          </p:sp>
        </p:grpSp>
        <p:sp>
          <p:nvSpPr>
            <p:cNvPr name="TextBox 10" id="10"/>
            <p:cNvSpPr txBox="true"/>
            <p:nvPr/>
          </p:nvSpPr>
          <p:spPr>
            <a:xfrm rot="0">
              <a:off x="195771" y="353919"/>
              <a:ext cx="6213342" cy="4158485"/>
            </a:xfrm>
            <a:prstGeom prst="rect">
              <a:avLst/>
            </a:prstGeom>
          </p:spPr>
          <p:txBody>
            <a:bodyPr anchor="t" rtlCol="false" tIns="0" lIns="0" bIns="0" rIns="0">
              <a:spAutoFit/>
            </a:bodyPr>
            <a:lstStyle/>
            <a:p>
              <a:pPr algn="ctr">
                <a:lnSpc>
                  <a:spcPts val="4171"/>
                </a:lnSpc>
              </a:pPr>
            </a:p>
            <a:p>
              <a:pPr algn="ctr">
                <a:lnSpc>
                  <a:spcPts val="4171"/>
                </a:lnSpc>
              </a:pPr>
              <a:r>
                <a:rPr lang="en-US" sz="2799" b="true">
                  <a:solidFill>
                    <a:srgbClr val="3E3E3E"/>
                  </a:solidFill>
                  <a:latin typeface="Poppins Bold"/>
                  <a:ea typeface="Poppins Bold"/>
                  <a:cs typeface="Poppins Bold"/>
                  <a:sym typeface="Poppins Bold"/>
                </a:rPr>
                <a:t>Success</a:t>
              </a:r>
            </a:p>
            <a:p>
              <a:pPr algn="l">
                <a:lnSpc>
                  <a:spcPts val="4171"/>
                </a:lnSpc>
              </a:pPr>
              <a:r>
                <a:rPr lang="en-US" sz="2799">
                  <a:solidFill>
                    <a:srgbClr val="3E3E3E"/>
                  </a:solidFill>
                  <a:latin typeface="Poppins"/>
                  <a:ea typeface="Poppins"/>
                  <a:cs typeface="Poppins"/>
                  <a:sym typeface="Poppins"/>
                </a:rPr>
                <a:t>Developed a smart system utilizing soil and climate indicators for data-driven decisions.</a:t>
              </a:r>
            </a:p>
          </p:txBody>
        </p:sp>
      </p:grpSp>
      <p:sp>
        <p:nvSpPr>
          <p:cNvPr name="Freeform 11" id="11"/>
          <p:cNvSpPr/>
          <p:nvPr/>
        </p:nvSpPr>
        <p:spPr>
          <a:xfrm flipH="false" flipV="false" rot="0">
            <a:off x="5007571" y="850679"/>
            <a:ext cx="952979" cy="882634"/>
          </a:xfrm>
          <a:custGeom>
            <a:avLst/>
            <a:gdLst/>
            <a:ahLst/>
            <a:cxnLst/>
            <a:rect r="r" b="b" t="t" l="l"/>
            <a:pathLst>
              <a:path h="882634" w="952979">
                <a:moveTo>
                  <a:pt x="0" y="0"/>
                </a:moveTo>
                <a:lnTo>
                  <a:pt x="952980" y="0"/>
                </a:lnTo>
                <a:lnTo>
                  <a:pt x="952980" y="882634"/>
                </a:lnTo>
                <a:lnTo>
                  <a:pt x="0" y="8826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9375594" y="850835"/>
            <a:ext cx="4979579" cy="3774732"/>
            <a:chOff x="0" y="0"/>
            <a:chExt cx="6639438" cy="5032976"/>
          </a:xfrm>
        </p:grpSpPr>
        <p:grpSp>
          <p:nvGrpSpPr>
            <p:cNvPr name="Group 13" id="13"/>
            <p:cNvGrpSpPr/>
            <p:nvPr/>
          </p:nvGrpSpPr>
          <p:grpSpPr>
            <a:xfrm rot="0">
              <a:off x="0" y="0"/>
              <a:ext cx="6639438" cy="5032976"/>
              <a:chOff x="0" y="0"/>
              <a:chExt cx="1526259" cy="1156969"/>
            </a:xfrm>
          </p:grpSpPr>
          <p:sp>
            <p:nvSpPr>
              <p:cNvPr name="Freeform 14" id="14"/>
              <p:cNvSpPr/>
              <p:nvPr/>
            </p:nvSpPr>
            <p:spPr>
              <a:xfrm flipH="false" flipV="false" rot="0">
                <a:off x="0" y="0"/>
                <a:ext cx="1526259" cy="1156969"/>
              </a:xfrm>
              <a:custGeom>
                <a:avLst/>
                <a:gdLst/>
                <a:ahLst/>
                <a:cxnLst/>
                <a:rect r="r" b="b" t="t" l="l"/>
                <a:pathLst>
                  <a:path h="1156969" w="1526259">
                    <a:moveTo>
                      <a:pt x="68134" y="0"/>
                    </a:moveTo>
                    <a:lnTo>
                      <a:pt x="1458125" y="0"/>
                    </a:lnTo>
                    <a:cubicBezTo>
                      <a:pt x="1495754" y="0"/>
                      <a:pt x="1526259" y="30505"/>
                      <a:pt x="1526259" y="68134"/>
                    </a:cubicBezTo>
                    <a:lnTo>
                      <a:pt x="1526259" y="1088835"/>
                    </a:lnTo>
                    <a:cubicBezTo>
                      <a:pt x="1526259" y="1106905"/>
                      <a:pt x="1519081" y="1124235"/>
                      <a:pt x="1506303" y="1137013"/>
                    </a:cubicBezTo>
                    <a:cubicBezTo>
                      <a:pt x="1493525" y="1149791"/>
                      <a:pt x="1476195" y="1156969"/>
                      <a:pt x="1458125" y="1156969"/>
                    </a:cubicBezTo>
                    <a:lnTo>
                      <a:pt x="68134" y="1156969"/>
                    </a:lnTo>
                    <a:cubicBezTo>
                      <a:pt x="50064" y="1156969"/>
                      <a:pt x="32734" y="1149791"/>
                      <a:pt x="19956" y="1137013"/>
                    </a:cubicBezTo>
                    <a:cubicBezTo>
                      <a:pt x="7178" y="1124235"/>
                      <a:pt x="0" y="1106905"/>
                      <a:pt x="0" y="1088835"/>
                    </a:cubicBezTo>
                    <a:lnTo>
                      <a:pt x="0" y="68134"/>
                    </a:lnTo>
                    <a:cubicBezTo>
                      <a:pt x="0" y="50064"/>
                      <a:pt x="7178" y="32734"/>
                      <a:pt x="19956" y="19956"/>
                    </a:cubicBezTo>
                    <a:cubicBezTo>
                      <a:pt x="32734" y="7178"/>
                      <a:pt x="50064" y="0"/>
                      <a:pt x="68134" y="0"/>
                    </a:cubicBezTo>
                    <a:close/>
                  </a:path>
                </a:pathLst>
              </a:custGeom>
              <a:solidFill>
                <a:srgbClr val="E3EEDC"/>
              </a:solidFill>
            </p:spPr>
          </p:sp>
          <p:sp>
            <p:nvSpPr>
              <p:cNvPr name="TextBox 15" id="15"/>
              <p:cNvSpPr txBox="true"/>
              <p:nvPr/>
            </p:nvSpPr>
            <p:spPr>
              <a:xfrm>
                <a:off x="0" y="-66675"/>
                <a:ext cx="1526259" cy="1223644"/>
              </a:xfrm>
              <a:prstGeom prst="rect">
                <a:avLst/>
              </a:prstGeom>
            </p:spPr>
            <p:txBody>
              <a:bodyPr anchor="ctr" rtlCol="false" tIns="50800" lIns="50800" bIns="50800" rIns="50800"/>
              <a:lstStyle/>
              <a:p>
                <a:pPr algn="ctr">
                  <a:lnSpc>
                    <a:spcPts val="3360"/>
                  </a:lnSpc>
                </a:pPr>
              </a:p>
            </p:txBody>
          </p:sp>
        </p:grpSp>
        <p:sp>
          <p:nvSpPr>
            <p:cNvPr name="TextBox 16" id="16"/>
            <p:cNvSpPr txBox="true"/>
            <p:nvPr/>
          </p:nvSpPr>
          <p:spPr>
            <a:xfrm rot="0">
              <a:off x="195771" y="353919"/>
              <a:ext cx="6213342" cy="4158277"/>
            </a:xfrm>
            <a:prstGeom prst="rect">
              <a:avLst/>
            </a:prstGeom>
          </p:spPr>
          <p:txBody>
            <a:bodyPr anchor="t" rtlCol="false" tIns="0" lIns="0" bIns="0" rIns="0">
              <a:spAutoFit/>
            </a:bodyPr>
            <a:lstStyle/>
            <a:p>
              <a:pPr algn="ctr">
                <a:lnSpc>
                  <a:spcPts val="4171"/>
                </a:lnSpc>
              </a:pPr>
            </a:p>
            <a:p>
              <a:pPr algn="ctr">
                <a:lnSpc>
                  <a:spcPts val="4171"/>
                </a:lnSpc>
              </a:pPr>
              <a:r>
                <a:rPr lang="en-US" sz="2799" b="true">
                  <a:solidFill>
                    <a:srgbClr val="3E3E3E"/>
                  </a:solidFill>
                  <a:latin typeface="Poppins Bold"/>
                  <a:ea typeface="Poppins Bold"/>
                  <a:cs typeface="Poppins Bold"/>
                  <a:sym typeface="Poppins Bold"/>
                </a:rPr>
                <a:t>Performance</a:t>
              </a:r>
            </a:p>
            <a:p>
              <a:pPr algn="l">
                <a:lnSpc>
                  <a:spcPts val="4171"/>
                </a:lnSpc>
              </a:pPr>
              <a:r>
                <a:rPr lang="en-US" sz="2799">
                  <a:solidFill>
                    <a:srgbClr val="3E3E3E"/>
                  </a:solidFill>
                  <a:latin typeface="Poppins"/>
                  <a:ea typeface="Poppins"/>
                  <a:cs typeface="Poppins"/>
                  <a:sym typeface="Poppins"/>
                </a:rPr>
                <a:t>LightGBM achi</a:t>
              </a:r>
              <a:r>
                <a:rPr lang="en-US" sz="2799">
                  <a:solidFill>
                    <a:srgbClr val="3E3E3E"/>
                  </a:solidFill>
                  <a:latin typeface="Poppins"/>
                  <a:ea typeface="Poppins"/>
                  <a:cs typeface="Poppins"/>
                  <a:sym typeface="Poppins"/>
                </a:rPr>
                <a:t>eved 95.42% accuracy, proving high effectiveness and generalization.</a:t>
              </a:r>
            </a:p>
          </p:txBody>
        </p:sp>
      </p:grpSp>
      <p:sp>
        <p:nvSpPr>
          <p:cNvPr name="Freeform 17" id="17"/>
          <p:cNvSpPr/>
          <p:nvPr/>
        </p:nvSpPr>
        <p:spPr>
          <a:xfrm flipH="false" flipV="false" rot="0">
            <a:off x="11495228" y="920958"/>
            <a:ext cx="740309" cy="882634"/>
          </a:xfrm>
          <a:custGeom>
            <a:avLst/>
            <a:gdLst/>
            <a:ahLst/>
            <a:cxnLst/>
            <a:rect r="r" b="b" t="t" l="l"/>
            <a:pathLst>
              <a:path h="882634" w="740309">
                <a:moveTo>
                  <a:pt x="0" y="0"/>
                </a:moveTo>
                <a:lnTo>
                  <a:pt x="740309" y="0"/>
                </a:lnTo>
                <a:lnTo>
                  <a:pt x="740309" y="882634"/>
                </a:lnTo>
                <a:lnTo>
                  <a:pt x="0" y="882634"/>
                </a:lnTo>
                <a:lnTo>
                  <a:pt x="0" y="0"/>
                </a:lnTo>
                <a:close/>
              </a:path>
            </a:pathLst>
          </a:custGeom>
          <a:blipFill>
            <a:blip r:embed="rId5"/>
            <a:stretch>
              <a:fillRect l="0" t="0" r="0" b="0"/>
            </a:stretch>
          </a:blipFill>
        </p:spPr>
      </p:sp>
      <p:grpSp>
        <p:nvGrpSpPr>
          <p:cNvPr name="Group 18" id="18"/>
          <p:cNvGrpSpPr/>
          <p:nvPr/>
        </p:nvGrpSpPr>
        <p:grpSpPr>
          <a:xfrm rot="0">
            <a:off x="6654211" y="5483412"/>
            <a:ext cx="4979579" cy="3774888"/>
            <a:chOff x="0" y="0"/>
            <a:chExt cx="6639438" cy="5033184"/>
          </a:xfrm>
        </p:grpSpPr>
        <p:grpSp>
          <p:nvGrpSpPr>
            <p:cNvPr name="Group 19" id="19"/>
            <p:cNvGrpSpPr/>
            <p:nvPr/>
          </p:nvGrpSpPr>
          <p:grpSpPr>
            <a:xfrm rot="0">
              <a:off x="0" y="0"/>
              <a:ext cx="6639438" cy="5033184"/>
              <a:chOff x="0" y="0"/>
              <a:chExt cx="1526259" cy="1157017"/>
            </a:xfrm>
          </p:grpSpPr>
          <p:sp>
            <p:nvSpPr>
              <p:cNvPr name="Freeform 20" id="20"/>
              <p:cNvSpPr/>
              <p:nvPr/>
            </p:nvSpPr>
            <p:spPr>
              <a:xfrm flipH="false" flipV="false" rot="0">
                <a:off x="0" y="0"/>
                <a:ext cx="1526259" cy="1157017"/>
              </a:xfrm>
              <a:custGeom>
                <a:avLst/>
                <a:gdLst/>
                <a:ahLst/>
                <a:cxnLst/>
                <a:rect r="r" b="b" t="t" l="l"/>
                <a:pathLst>
                  <a:path h="1157017" w="1526259">
                    <a:moveTo>
                      <a:pt x="68134" y="0"/>
                    </a:moveTo>
                    <a:lnTo>
                      <a:pt x="1458125" y="0"/>
                    </a:lnTo>
                    <a:cubicBezTo>
                      <a:pt x="1495754" y="0"/>
                      <a:pt x="1526259" y="30505"/>
                      <a:pt x="1526259" y="68134"/>
                    </a:cubicBezTo>
                    <a:lnTo>
                      <a:pt x="1526259" y="1088883"/>
                    </a:lnTo>
                    <a:cubicBezTo>
                      <a:pt x="1526259" y="1106953"/>
                      <a:pt x="1519081" y="1124283"/>
                      <a:pt x="1506303" y="1137061"/>
                    </a:cubicBezTo>
                    <a:cubicBezTo>
                      <a:pt x="1493525" y="1149839"/>
                      <a:pt x="1476195" y="1157017"/>
                      <a:pt x="1458125" y="1157017"/>
                    </a:cubicBezTo>
                    <a:lnTo>
                      <a:pt x="68134" y="1157017"/>
                    </a:lnTo>
                    <a:cubicBezTo>
                      <a:pt x="50064" y="1157017"/>
                      <a:pt x="32734" y="1149839"/>
                      <a:pt x="19956" y="1137061"/>
                    </a:cubicBezTo>
                    <a:cubicBezTo>
                      <a:pt x="7178" y="1124283"/>
                      <a:pt x="0" y="1106953"/>
                      <a:pt x="0" y="1088883"/>
                    </a:cubicBezTo>
                    <a:lnTo>
                      <a:pt x="0" y="68134"/>
                    </a:lnTo>
                    <a:cubicBezTo>
                      <a:pt x="0" y="50064"/>
                      <a:pt x="7178" y="32734"/>
                      <a:pt x="19956" y="19956"/>
                    </a:cubicBezTo>
                    <a:cubicBezTo>
                      <a:pt x="32734" y="7178"/>
                      <a:pt x="50064" y="0"/>
                      <a:pt x="68134" y="0"/>
                    </a:cubicBezTo>
                    <a:close/>
                  </a:path>
                </a:pathLst>
              </a:custGeom>
              <a:solidFill>
                <a:srgbClr val="E3EEDC"/>
              </a:solidFill>
            </p:spPr>
          </p:sp>
          <p:sp>
            <p:nvSpPr>
              <p:cNvPr name="TextBox 21" id="21"/>
              <p:cNvSpPr txBox="true"/>
              <p:nvPr/>
            </p:nvSpPr>
            <p:spPr>
              <a:xfrm>
                <a:off x="0" y="-66675"/>
                <a:ext cx="1526259" cy="1223692"/>
              </a:xfrm>
              <a:prstGeom prst="rect">
                <a:avLst/>
              </a:prstGeom>
            </p:spPr>
            <p:txBody>
              <a:bodyPr anchor="ctr" rtlCol="false" tIns="50800" lIns="50800" bIns="50800" rIns="50800"/>
              <a:lstStyle/>
              <a:p>
                <a:pPr algn="ctr">
                  <a:lnSpc>
                    <a:spcPts val="3360"/>
                  </a:lnSpc>
                </a:pPr>
              </a:p>
            </p:txBody>
          </p:sp>
        </p:grpSp>
        <p:sp>
          <p:nvSpPr>
            <p:cNvPr name="TextBox 22" id="22"/>
            <p:cNvSpPr txBox="true"/>
            <p:nvPr/>
          </p:nvSpPr>
          <p:spPr>
            <a:xfrm rot="0">
              <a:off x="195771" y="353919"/>
              <a:ext cx="6213342" cy="4158485"/>
            </a:xfrm>
            <a:prstGeom prst="rect">
              <a:avLst/>
            </a:prstGeom>
          </p:spPr>
          <p:txBody>
            <a:bodyPr anchor="t" rtlCol="false" tIns="0" lIns="0" bIns="0" rIns="0">
              <a:spAutoFit/>
            </a:bodyPr>
            <a:lstStyle/>
            <a:p>
              <a:pPr algn="ctr">
                <a:lnSpc>
                  <a:spcPts val="4171"/>
                </a:lnSpc>
              </a:pPr>
            </a:p>
            <a:p>
              <a:pPr algn="ctr">
                <a:lnSpc>
                  <a:spcPts val="4171"/>
                </a:lnSpc>
              </a:pPr>
              <a:r>
                <a:rPr lang="en-US" sz="2799" b="true">
                  <a:solidFill>
                    <a:srgbClr val="3E3E3E"/>
                  </a:solidFill>
                  <a:latin typeface="Poppins Bold"/>
                  <a:ea typeface="Poppins Bold"/>
                  <a:cs typeface="Poppins Bold"/>
                  <a:sym typeface="Poppins Bold"/>
                </a:rPr>
                <a:t>Accessibility</a:t>
              </a:r>
            </a:p>
            <a:p>
              <a:pPr algn="l">
                <a:lnSpc>
                  <a:spcPts val="4171"/>
                </a:lnSpc>
              </a:pPr>
              <a:r>
                <a:rPr lang="en-US" sz="2799">
                  <a:solidFill>
                    <a:srgbClr val="3E3E3E"/>
                  </a:solidFill>
                  <a:latin typeface="Poppins"/>
                  <a:ea typeface="Poppins"/>
                  <a:cs typeface="Poppins"/>
                  <a:sym typeface="Poppins"/>
                </a:rPr>
                <a:t>Str</a:t>
              </a:r>
              <a:r>
                <a:rPr lang="en-US" sz="2799">
                  <a:solidFill>
                    <a:srgbClr val="3E3E3E"/>
                  </a:solidFill>
                  <a:latin typeface="Poppins"/>
                  <a:ea typeface="Poppins"/>
                  <a:cs typeface="Poppins"/>
                  <a:sym typeface="Poppins"/>
                </a:rPr>
                <a:t>eamlit deployment bridges the gap between complex AI and practical agricultural use.</a:t>
              </a:r>
            </a:p>
          </p:txBody>
        </p:sp>
      </p:grpSp>
      <p:sp>
        <p:nvSpPr>
          <p:cNvPr name="Freeform 23" id="23"/>
          <p:cNvSpPr/>
          <p:nvPr/>
        </p:nvSpPr>
        <p:spPr>
          <a:xfrm flipH="false" flipV="false" rot="0">
            <a:off x="8643115" y="5483412"/>
            <a:ext cx="1001770" cy="948949"/>
          </a:xfrm>
          <a:custGeom>
            <a:avLst/>
            <a:gdLst/>
            <a:ahLst/>
            <a:cxnLst/>
            <a:rect r="r" b="b" t="t" l="l"/>
            <a:pathLst>
              <a:path h="948949" w="1001770">
                <a:moveTo>
                  <a:pt x="0" y="0"/>
                </a:moveTo>
                <a:lnTo>
                  <a:pt x="1001770" y="0"/>
                </a:lnTo>
                <a:lnTo>
                  <a:pt x="1001770" y="948949"/>
                </a:lnTo>
                <a:lnTo>
                  <a:pt x="0" y="94894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4" id="24"/>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8"/>
            <a:stretch>
              <a:fillRect l="0" t="0" r="0" b="0"/>
            </a:stretch>
          </a:blipFill>
        </p:spPr>
      </p:sp>
      <p:sp>
        <p:nvSpPr>
          <p:cNvPr name="Freeform 25" id="25"/>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9"/>
            <a:stretch>
              <a:fillRect l="0" t="0" r="0" b="0"/>
            </a:stretch>
          </a:blipFill>
        </p:spPr>
      </p:sp>
      <p:sp>
        <p:nvSpPr>
          <p:cNvPr name="Freeform 26" id="26"/>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10"/>
            <a:stretch>
              <a:fillRect l="0" t="0"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028700" y="1263557"/>
            <a:ext cx="17837795" cy="7759885"/>
            <a:chOff x="0" y="0"/>
            <a:chExt cx="4698020" cy="2043756"/>
          </a:xfrm>
        </p:grpSpPr>
        <p:sp>
          <p:nvSpPr>
            <p:cNvPr name="Freeform 3" id="3"/>
            <p:cNvSpPr/>
            <p:nvPr/>
          </p:nvSpPr>
          <p:spPr>
            <a:xfrm flipH="false" flipV="false" rot="0">
              <a:off x="0" y="0"/>
              <a:ext cx="4698020" cy="2043756"/>
            </a:xfrm>
            <a:custGeom>
              <a:avLst/>
              <a:gdLst/>
              <a:ahLst/>
              <a:cxnLst/>
              <a:rect r="r" b="b" t="t" l="l"/>
              <a:pathLst>
                <a:path h="2043756" w="4698020">
                  <a:moveTo>
                    <a:pt x="22135" y="0"/>
                  </a:moveTo>
                  <a:lnTo>
                    <a:pt x="4675885" y="0"/>
                  </a:lnTo>
                  <a:cubicBezTo>
                    <a:pt x="4688110" y="0"/>
                    <a:pt x="4698020" y="9910"/>
                    <a:pt x="4698020" y="22135"/>
                  </a:cubicBezTo>
                  <a:lnTo>
                    <a:pt x="4698020" y="2021621"/>
                  </a:lnTo>
                  <a:cubicBezTo>
                    <a:pt x="4698020" y="2027492"/>
                    <a:pt x="4695688" y="2033122"/>
                    <a:pt x="4691537" y="2037273"/>
                  </a:cubicBezTo>
                  <a:cubicBezTo>
                    <a:pt x="4687386" y="2041424"/>
                    <a:pt x="4681756" y="2043756"/>
                    <a:pt x="4675885" y="2043756"/>
                  </a:cubicBezTo>
                  <a:lnTo>
                    <a:pt x="22135" y="2043756"/>
                  </a:lnTo>
                  <a:cubicBezTo>
                    <a:pt x="16264" y="2043756"/>
                    <a:pt x="10634" y="2041424"/>
                    <a:pt x="6483" y="2037273"/>
                  </a:cubicBezTo>
                  <a:cubicBezTo>
                    <a:pt x="2332" y="2033122"/>
                    <a:pt x="0" y="2027492"/>
                    <a:pt x="0" y="2021621"/>
                  </a:cubicBezTo>
                  <a:lnTo>
                    <a:pt x="0" y="22135"/>
                  </a:lnTo>
                  <a:cubicBezTo>
                    <a:pt x="0" y="16264"/>
                    <a:pt x="2332" y="10634"/>
                    <a:pt x="6483" y="6483"/>
                  </a:cubicBezTo>
                  <a:cubicBezTo>
                    <a:pt x="10634" y="2332"/>
                    <a:pt x="16264" y="0"/>
                    <a:pt x="22135" y="0"/>
                  </a:cubicBezTo>
                  <a:close/>
                </a:path>
              </a:pathLst>
            </a:custGeom>
            <a:solidFill>
              <a:srgbClr val="24898E"/>
            </a:solidFill>
          </p:spPr>
        </p:sp>
        <p:sp>
          <p:nvSpPr>
            <p:cNvPr name="TextBox 4" id="4"/>
            <p:cNvSpPr txBox="true"/>
            <p:nvPr/>
          </p:nvSpPr>
          <p:spPr>
            <a:xfrm>
              <a:off x="0" y="-66675"/>
              <a:ext cx="4698020" cy="2110431"/>
            </a:xfrm>
            <a:prstGeom prst="rect">
              <a:avLst/>
            </a:prstGeom>
          </p:spPr>
          <p:txBody>
            <a:bodyPr anchor="ctr" rtlCol="false" tIns="50800" lIns="50800" bIns="50800" rIns="50800"/>
            <a:lstStyle/>
            <a:p>
              <a:pPr algn="ctr">
                <a:lnSpc>
                  <a:spcPts val="3360"/>
                </a:lnSpc>
              </a:pPr>
            </a:p>
          </p:txBody>
        </p:sp>
      </p:grpSp>
      <p:sp>
        <p:nvSpPr>
          <p:cNvPr name="Freeform 5" id="5"/>
          <p:cNvSpPr/>
          <p:nvPr/>
        </p:nvSpPr>
        <p:spPr>
          <a:xfrm flipH="false" flipV="false" rot="0">
            <a:off x="15276360" y="6956043"/>
            <a:ext cx="4355204" cy="3777149"/>
          </a:xfrm>
          <a:custGeom>
            <a:avLst/>
            <a:gdLst/>
            <a:ahLst/>
            <a:cxnLst/>
            <a:rect r="r" b="b" t="t" l="l"/>
            <a:pathLst>
              <a:path h="3777149" w="4355204">
                <a:moveTo>
                  <a:pt x="0" y="0"/>
                </a:moveTo>
                <a:lnTo>
                  <a:pt x="4355204" y="0"/>
                </a:lnTo>
                <a:lnTo>
                  <a:pt x="4355204" y="3777149"/>
                </a:lnTo>
                <a:lnTo>
                  <a:pt x="0" y="37771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40942" y="1592954"/>
            <a:ext cx="1914311" cy="1850853"/>
          </a:xfrm>
          <a:custGeom>
            <a:avLst/>
            <a:gdLst/>
            <a:ahLst/>
            <a:cxnLst/>
            <a:rect r="r" b="b" t="t" l="l"/>
            <a:pathLst>
              <a:path h="1850853" w="1914311">
                <a:moveTo>
                  <a:pt x="0" y="0"/>
                </a:moveTo>
                <a:lnTo>
                  <a:pt x="1914311" y="0"/>
                </a:lnTo>
                <a:lnTo>
                  <a:pt x="1914311" y="1850853"/>
                </a:lnTo>
                <a:lnTo>
                  <a:pt x="0" y="1850853"/>
                </a:lnTo>
                <a:lnTo>
                  <a:pt x="0" y="0"/>
                </a:lnTo>
                <a:close/>
              </a:path>
            </a:pathLst>
          </a:custGeom>
          <a:blipFill>
            <a:blip r:embed="rId4"/>
            <a:stretch>
              <a:fillRect l="0" t="0" r="0" b="0"/>
            </a:stretch>
          </a:blipFill>
        </p:spPr>
      </p:sp>
      <p:sp>
        <p:nvSpPr>
          <p:cNvPr name="Freeform 7" id="7"/>
          <p:cNvSpPr/>
          <p:nvPr/>
        </p:nvSpPr>
        <p:spPr>
          <a:xfrm flipH="false" flipV="false" rot="0">
            <a:off x="5744692" y="1547523"/>
            <a:ext cx="1985186" cy="1941715"/>
          </a:xfrm>
          <a:custGeom>
            <a:avLst/>
            <a:gdLst/>
            <a:ahLst/>
            <a:cxnLst/>
            <a:rect r="r" b="b" t="t" l="l"/>
            <a:pathLst>
              <a:path h="1941715" w="1985186">
                <a:moveTo>
                  <a:pt x="0" y="0"/>
                </a:moveTo>
                <a:lnTo>
                  <a:pt x="1985186" y="0"/>
                </a:lnTo>
                <a:lnTo>
                  <a:pt x="1985186" y="1941715"/>
                </a:lnTo>
                <a:lnTo>
                  <a:pt x="0" y="1941715"/>
                </a:lnTo>
                <a:lnTo>
                  <a:pt x="0" y="0"/>
                </a:lnTo>
                <a:close/>
              </a:path>
            </a:pathLst>
          </a:custGeom>
          <a:blipFill>
            <a:blip r:embed="rId5"/>
            <a:stretch>
              <a:fillRect l="0" t="0" r="0" b="0"/>
            </a:stretch>
          </a:blipFill>
        </p:spPr>
      </p:sp>
      <p:sp>
        <p:nvSpPr>
          <p:cNvPr name="Freeform 8" id="8"/>
          <p:cNvSpPr/>
          <p:nvPr/>
        </p:nvSpPr>
        <p:spPr>
          <a:xfrm flipH="false" flipV="false" rot="0">
            <a:off x="9144000" y="1644459"/>
            <a:ext cx="3273010" cy="1941470"/>
          </a:xfrm>
          <a:custGeom>
            <a:avLst/>
            <a:gdLst/>
            <a:ahLst/>
            <a:cxnLst/>
            <a:rect r="r" b="b" t="t" l="l"/>
            <a:pathLst>
              <a:path h="1941470" w="3273010">
                <a:moveTo>
                  <a:pt x="0" y="0"/>
                </a:moveTo>
                <a:lnTo>
                  <a:pt x="3273010" y="0"/>
                </a:lnTo>
                <a:lnTo>
                  <a:pt x="3273010" y="1941471"/>
                </a:lnTo>
                <a:lnTo>
                  <a:pt x="0" y="1941471"/>
                </a:lnTo>
                <a:lnTo>
                  <a:pt x="0" y="0"/>
                </a:lnTo>
                <a:close/>
              </a:path>
            </a:pathLst>
          </a:custGeom>
          <a:blipFill>
            <a:blip r:embed="rId6"/>
            <a:stretch>
              <a:fillRect l="0" t="0" r="0" b="0"/>
            </a:stretch>
          </a:blipFill>
        </p:spPr>
      </p:sp>
      <p:sp>
        <p:nvSpPr>
          <p:cNvPr name="Freeform 9" id="9"/>
          <p:cNvSpPr/>
          <p:nvPr/>
        </p:nvSpPr>
        <p:spPr>
          <a:xfrm flipH="false" flipV="false" rot="0">
            <a:off x="13667944" y="1592954"/>
            <a:ext cx="3216833" cy="2051489"/>
          </a:xfrm>
          <a:custGeom>
            <a:avLst/>
            <a:gdLst/>
            <a:ahLst/>
            <a:cxnLst/>
            <a:rect r="r" b="b" t="t" l="l"/>
            <a:pathLst>
              <a:path h="2051489" w="3216833">
                <a:moveTo>
                  <a:pt x="0" y="0"/>
                </a:moveTo>
                <a:lnTo>
                  <a:pt x="3216833" y="0"/>
                </a:lnTo>
                <a:lnTo>
                  <a:pt x="3216833" y="2051489"/>
                </a:lnTo>
                <a:lnTo>
                  <a:pt x="0" y="2051489"/>
                </a:lnTo>
                <a:lnTo>
                  <a:pt x="0" y="0"/>
                </a:lnTo>
                <a:close/>
              </a:path>
            </a:pathLst>
          </a:custGeom>
          <a:blipFill>
            <a:blip r:embed="rId7"/>
            <a:stretch>
              <a:fillRect l="0" t="0" r="0" b="0"/>
            </a:stretch>
          </a:blipFill>
        </p:spPr>
      </p:sp>
      <p:sp>
        <p:nvSpPr>
          <p:cNvPr name="Freeform 10" id="10"/>
          <p:cNvSpPr/>
          <p:nvPr/>
        </p:nvSpPr>
        <p:spPr>
          <a:xfrm flipH="false" flipV="false" rot="0">
            <a:off x="1415222" y="5143500"/>
            <a:ext cx="3202657" cy="1748206"/>
          </a:xfrm>
          <a:custGeom>
            <a:avLst/>
            <a:gdLst/>
            <a:ahLst/>
            <a:cxnLst/>
            <a:rect r="r" b="b" t="t" l="l"/>
            <a:pathLst>
              <a:path h="1748206" w="3202657">
                <a:moveTo>
                  <a:pt x="0" y="0"/>
                </a:moveTo>
                <a:lnTo>
                  <a:pt x="3202657" y="0"/>
                </a:lnTo>
                <a:lnTo>
                  <a:pt x="3202657" y="1748206"/>
                </a:lnTo>
                <a:lnTo>
                  <a:pt x="0" y="1748206"/>
                </a:lnTo>
                <a:lnTo>
                  <a:pt x="0" y="0"/>
                </a:lnTo>
                <a:close/>
              </a:path>
            </a:pathLst>
          </a:custGeom>
          <a:blipFill>
            <a:blip r:embed="rId8"/>
            <a:stretch>
              <a:fillRect l="0" t="0" r="0" b="0"/>
            </a:stretch>
          </a:blipFill>
        </p:spPr>
      </p:sp>
      <p:sp>
        <p:nvSpPr>
          <p:cNvPr name="Freeform 11" id="11"/>
          <p:cNvSpPr/>
          <p:nvPr/>
        </p:nvSpPr>
        <p:spPr>
          <a:xfrm flipH="false" flipV="false" rot="0">
            <a:off x="5028837" y="5304179"/>
            <a:ext cx="3222999" cy="1426849"/>
          </a:xfrm>
          <a:custGeom>
            <a:avLst/>
            <a:gdLst/>
            <a:ahLst/>
            <a:cxnLst/>
            <a:rect r="r" b="b" t="t" l="l"/>
            <a:pathLst>
              <a:path h="1426849" w="3222999">
                <a:moveTo>
                  <a:pt x="0" y="0"/>
                </a:moveTo>
                <a:lnTo>
                  <a:pt x="3223000" y="0"/>
                </a:lnTo>
                <a:lnTo>
                  <a:pt x="3223000" y="1426848"/>
                </a:lnTo>
                <a:lnTo>
                  <a:pt x="0" y="1426848"/>
                </a:lnTo>
                <a:lnTo>
                  <a:pt x="0" y="0"/>
                </a:lnTo>
                <a:close/>
              </a:path>
            </a:pathLst>
          </a:custGeom>
          <a:blipFill>
            <a:blip r:embed="rId9"/>
            <a:stretch>
              <a:fillRect l="0" t="0" r="0" b="0"/>
            </a:stretch>
          </a:blipFill>
        </p:spPr>
      </p:sp>
      <p:sp>
        <p:nvSpPr>
          <p:cNvPr name="Freeform 12" id="12"/>
          <p:cNvSpPr/>
          <p:nvPr/>
        </p:nvSpPr>
        <p:spPr>
          <a:xfrm flipH="false" flipV="false" rot="0">
            <a:off x="9430623" y="5198294"/>
            <a:ext cx="5650629" cy="1532733"/>
          </a:xfrm>
          <a:custGeom>
            <a:avLst/>
            <a:gdLst/>
            <a:ahLst/>
            <a:cxnLst/>
            <a:rect r="r" b="b" t="t" l="l"/>
            <a:pathLst>
              <a:path h="1532733" w="5650629">
                <a:moveTo>
                  <a:pt x="0" y="0"/>
                </a:moveTo>
                <a:lnTo>
                  <a:pt x="5650629" y="0"/>
                </a:lnTo>
                <a:lnTo>
                  <a:pt x="5650629" y="1532733"/>
                </a:lnTo>
                <a:lnTo>
                  <a:pt x="0" y="1532733"/>
                </a:lnTo>
                <a:lnTo>
                  <a:pt x="0" y="0"/>
                </a:lnTo>
                <a:close/>
              </a:path>
            </a:pathLst>
          </a:custGeom>
          <a:blipFill>
            <a:blip r:embed="rId10"/>
            <a:stretch>
              <a:fillRect l="0" t="0" r="0" b="0"/>
            </a:stretch>
          </a:blipFill>
        </p:spPr>
      </p:sp>
      <p:sp>
        <p:nvSpPr>
          <p:cNvPr name="TextBox 13" id="13"/>
          <p:cNvSpPr txBox="true"/>
          <p:nvPr/>
        </p:nvSpPr>
        <p:spPr>
          <a:xfrm rot="0">
            <a:off x="7985783" y="177921"/>
            <a:ext cx="2316435" cy="1087120"/>
          </a:xfrm>
          <a:prstGeom prst="rect">
            <a:avLst/>
          </a:prstGeom>
        </p:spPr>
        <p:txBody>
          <a:bodyPr anchor="t" rtlCol="false" tIns="0" lIns="0" bIns="0" rIns="0">
            <a:spAutoFit/>
          </a:bodyPr>
          <a:lstStyle/>
          <a:p>
            <a:pPr algn="l">
              <a:lnSpc>
                <a:spcPts val="6800"/>
              </a:lnSpc>
            </a:pPr>
            <a:r>
              <a:rPr lang="en-US" sz="6800" b="true">
                <a:solidFill>
                  <a:srgbClr val="FFFFFF"/>
                </a:solidFill>
                <a:latin typeface="Agrandir Bold"/>
                <a:ea typeface="Agrandir Bold"/>
                <a:cs typeface="Agrandir Bold"/>
                <a:sym typeface="Agrandir Bold"/>
              </a:rPr>
              <a:t>Tools</a:t>
            </a:r>
          </a:p>
        </p:txBody>
      </p:sp>
      <p:sp>
        <p:nvSpPr>
          <p:cNvPr name="TextBox 14" id="14"/>
          <p:cNvSpPr txBox="true"/>
          <p:nvPr/>
        </p:nvSpPr>
        <p:spPr>
          <a:xfrm rot="0">
            <a:off x="1355851" y="3551196"/>
            <a:ext cx="3227822" cy="870487"/>
          </a:xfrm>
          <a:prstGeom prst="rect">
            <a:avLst/>
          </a:prstGeom>
        </p:spPr>
        <p:txBody>
          <a:bodyPr anchor="t" rtlCol="false" tIns="0" lIns="0" bIns="0" rIns="0">
            <a:spAutoFit/>
          </a:bodyPr>
          <a:lstStyle/>
          <a:p>
            <a:pPr algn="ctr">
              <a:lnSpc>
                <a:spcPts val="3474"/>
              </a:lnSpc>
              <a:spcBef>
                <a:spcPct val="0"/>
              </a:spcBef>
            </a:pPr>
            <a:r>
              <a:rPr lang="en-US" b="true" sz="2482">
                <a:solidFill>
                  <a:srgbClr val="FFFFFF"/>
                </a:solidFill>
                <a:latin typeface="Poppins Bold"/>
                <a:ea typeface="Poppins Bold"/>
                <a:cs typeface="Poppins Bold"/>
                <a:sym typeface="Poppins Bold"/>
              </a:rPr>
              <a:t>C++ programming language</a:t>
            </a:r>
          </a:p>
        </p:txBody>
      </p:sp>
      <p:sp>
        <p:nvSpPr>
          <p:cNvPr name="TextBox 15" id="15"/>
          <p:cNvSpPr txBox="true"/>
          <p:nvPr/>
        </p:nvSpPr>
        <p:spPr>
          <a:xfrm rot="0">
            <a:off x="5028837" y="3577768"/>
            <a:ext cx="3416896" cy="843915"/>
          </a:xfrm>
          <a:prstGeom prst="rect">
            <a:avLst/>
          </a:prstGeom>
        </p:spPr>
        <p:txBody>
          <a:bodyPr anchor="t" rtlCol="false" tIns="0" lIns="0" bIns="0" rIns="0">
            <a:spAutoFit/>
          </a:bodyPr>
          <a:lstStyle/>
          <a:p>
            <a:pPr algn="ctr">
              <a:lnSpc>
                <a:spcPts val="3360"/>
              </a:lnSpc>
            </a:pPr>
            <a:r>
              <a:rPr lang="en-US" sz="2400" b="true">
                <a:solidFill>
                  <a:srgbClr val="FFFFFF"/>
                </a:solidFill>
                <a:latin typeface="Poppins Bold"/>
                <a:ea typeface="Poppins Bold"/>
                <a:cs typeface="Poppins Bold"/>
                <a:sym typeface="Poppins Bold"/>
              </a:rPr>
              <a:t>python programming</a:t>
            </a:r>
          </a:p>
          <a:p>
            <a:pPr algn="ctr">
              <a:lnSpc>
                <a:spcPts val="3360"/>
              </a:lnSpc>
              <a:spcBef>
                <a:spcPct val="0"/>
              </a:spcBef>
            </a:pPr>
            <a:r>
              <a:rPr lang="en-US" b="true" sz="2400">
                <a:solidFill>
                  <a:srgbClr val="FFFFFF"/>
                </a:solidFill>
                <a:latin typeface="Poppins Bold"/>
                <a:ea typeface="Poppins Bold"/>
                <a:cs typeface="Poppins Bold"/>
                <a:sym typeface="Poppins Bold"/>
              </a:rPr>
              <a:t>language</a:t>
            </a:r>
          </a:p>
        </p:txBody>
      </p:sp>
      <p:sp>
        <p:nvSpPr>
          <p:cNvPr name="TextBox 16" id="16"/>
          <p:cNvSpPr txBox="true"/>
          <p:nvPr/>
        </p:nvSpPr>
        <p:spPr>
          <a:xfrm rot="0">
            <a:off x="9305072" y="3742091"/>
            <a:ext cx="2950865" cy="424815"/>
          </a:xfrm>
          <a:prstGeom prst="rect">
            <a:avLst/>
          </a:prstGeom>
        </p:spPr>
        <p:txBody>
          <a:bodyPr anchor="t" rtlCol="false" tIns="0" lIns="0" bIns="0" rIns="0">
            <a:spAutoFit/>
          </a:bodyPr>
          <a:lstStyle/>
          <a:p>
            <a:pPr algn="ctr">
              <a:lnSpc>
                <a:spcPts val="3360"/>
              </a:lnSpc>
              <a:spcBef>
                <a:spcPct val="0"/>
              </a:spcBef>
            </a:pPr>
            <a:r>
              <a:rPr lang="en-US" b="true" sz="2400">
                <a:solidFill>
                  <a:srgbClr val="FFFFFF"/>
                </a:solidFill>
                <a:latin typeface="Poppins Bold"/>
                <a:ea typeface="Poppins Bold"/>
                <a:cs typeface="Poppins Bold"/>
                <a:sym typeface="Poppins Bold"/>
              </a:rPr>
              <a:t>Sciikit learn library</a:t>
            </a:r>
          </a:p>
        </p:txBody>
      </p:sp>
      <p:sp>
        <p:nvSpPr>
          <p:cNvPr name="TextBox 17" id="17"/>
          <p:cNvSpPr txBox="true"/>
          <p:nvPr/>
        </p:nvSpPr>
        <p:spPr>
          <a:xfrm rot="0">
            <a:off x="14226279" y="3755377"/>
            <a:ext cx="2100163" cy="424815"/>
          </a:xfrm>
          <a:prstGeom prst="rect">
            <a:avLst/>
          </a:prstGeom>
        </p:spPr>
        <p:txBody>
          <a:bodyPr anchor="t" rtlCol="false" tIns="0" lIns="0" bIns="0" rIns="0">
            <a:spAutoFit/>
          </a:bodyPr>
          <a:lstStyle/>
          <a:p>
            <a:pPr algn="ctr">
              <a:lnSpc>
                <a:spcPts val="3360"/>
              </a:lnSpc>
              <a:spcBef>
                <a:spcPct val="0"/>
              </a:spcBef>
            </a:pPr>
            <a:r>
              <a:rPr lang="en-US" b="true" sz="2400">
                <a:solidFill>
                  <a:srgbClr val="FFFFFF"/>
                </a:solidFill>
                <a:latin typeface="Poppins Bold"/>
                <a:ea typeface="Poppins Bold"/>
                <a:cs typeface="Poppins Bold"/>
                <a:sym typeface="Poppins Bold"/>
              </a:rPr>
              <a:t>Google Colab</a:t>
            </a:r>
          </a:p>
        </p:txBody>
      </p:sp>
      <p:sp>
        <p:nvSpPr>
          <p:cNvPr name="TextBox 18" id="18"/>
          <p:cNvSpPr txBox="true"/>
          <p:nvPr/>
        </p:nvSpPr>
        <p:spPr>
          <a:xfrm rot="0">
            <a:off x="1378316" y="7025056"/>
            <a:ext cx="3239562" cy="1151221"/>
          </a:xfrm>
          <a:prstGeom prst="rect">
            <a:avLst/>
          </a:prstGeom>
        </p:spPr>
        <p:txBody>
          <a:bodyPr anchor="t" rtlCol="false" tIns="0" lIns="0" bIns="0" rIns="0">
            <a:spAutoFit/>
          </a:bodyPr>
          <a:lstStyle/>
          <a:p>
            <a:pPr algn="ctr">
              <a:lnSpc>
                <a:spcPts val="3046"/>
              </a:lnSpc>
              <a:spcBef>
                <a:spcPct val="0"/>
              </a:spcBef>
            </a:pPr>
            <a:r>
              <a:rPr lang="en-US" b="true" sz="2175">
                <a:solidFill>
                  <a:srgbClr val="FFFFFF"/>
                </a:solidFill>
                <a:latin typeface="Poppins Bold"/>
                <a:ea typeface="Poppins Bold"/>
                <a:cs typeface="Poppins Bold"/>
                <a:sym typeface="Poppins Bold"/>
              </a:rPr>
              <a:t>Web interface with Streamlit</a:t>
            </a:r>
          </a:p>
          <a:p>
            <a:pPr algn="ctr">
              <a:lnSpc>
                <a:spcPts val="3046"/>
              </a:lnSpc>
              <a:spcBef>
                <a:spcPct val="0"/>
              </a:spcBef>
            </a:pPr>
          </a:p>
        </p:txBody>
      </p:sp>
      <p:sp>
        <p:nvSpPr>
          <p:cNvPr name="TextBox 19" id="19"/>
          <p:cNvSpPr txBox="true"/>
          <p:nvPr/>
        </p:nvSpPr>
        <p:spPr>
          <a:xfrm rot="0">
            <a:off x="5028837" y="6710298"/>
            <a:ext cx="3222999" cy="424783"/>
          </a:xfrm>
          <a:prstGeom prst="rect">
            <a:avLst/>
          </a:prstGeom>
        </p:spPr>
        <p:txBody>
          <a:bodyPr anchor="t" rtlCol="false" tIns="0" lIns="0" bIns="0" rIns="0">
            <a:spAutoFit/>
          </a:bodyPr>
          <a:lstStyle/>
          <a:p>
            <a:pPr algn="ctr">
              <a:lnSpc>
                <a:spcPts val="3360"/>
              </a:lnSpc>
              <a:spcBef>
                <a:spcPct val="0"/>
              </a:spcBef>
            </a:pPr>
            <a:r>
              <a:rPr lang="en-US" b="true" sz="2400">
                <a:solidFill>
                  <a:srgbClr val="FFFFFF"/>
                </a:solidFill>
                <a:latin typeface="Poppins Bold"/>
                <a:ea typeface="Poppins Bold"/>
                <a:cs typeface="Poppins Bold"/>
                <a:sym typeface="Poppins Bold"/>
              </a:rPr>
              <a:t>Gemini API</a:t>
            </a:r>
          </a:p>
        </p:txBody>
      </p:sp>
      <p:sp>
        <p:nvSpPr>
          <p:cNvPr name="TextBox 20" id="20"/>
          <p:cNvSpPr txBox="true"/>
          <p:nvPr/>
        </p:nvSpPr>
        <p:spPr>
          <a:xfrm rot="0">
            <a:off x="9430623" y="6664352"/>
            <a:ext cx="5650629" cy="424815"/>
          </a:xfrm>
          <a:prstGeom prst="rect">
            <a:avLst/>
          </a:prstGeom>
        </p:spPr>
        <p:txBody>
          <a:bodyPr anchor="t" rtlCol="false" tIns="0" lIns="0" bIns="0" rIns="0">
            <a:spAutoFit/>
          </a:bodyPr>
          <a:lstStyle/>
          <a:p>
            <a:pPr algn="ctr">
              <a:lnSpc>
                <a:spcPts val="3360"/>
              </a:lnSpc>
              <a:spcBef>
                <a:spcPct val="0"/>
              </a:spcBef>
            </a:pPr>
            <a:r>
              <a:rPr lang="en-US" b="true" sz="2400">
                <a:solidFill>
                  <a:srgbClr val="FFFFFF"/>
                </a:solidFill>
                <a:latin typeface="Poppins Bold"/>
                <a:ea typeface="Poppins Bold"/>
                <a:cs typeface="Poppins Bold"/>
                <a:sym typeface="Poppins Bold"/>
              </a:rPr>
              <a:t>Light GBM Machine Learning model</a:t>
            </a:r>
          </a:p>
        </p:txBody>
      </p:sp>
      <p:sp>
        <p:nvSpPr>
          <p:cNvPr name="Freeform 21" id="21"/>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11"/>
            <a:stretch>
              <a:fillRect l="0" t="0" r="0" b="0"/>
            </a:stretch>
          </a:blipFill>
        </p:spPr>
      </p:sp>
      <p:sp>
        <p:nvSpPr>
          <p:cNvPr name="Freeform 22" id="22"/>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12"/>
            <a:stretch>
              <a:fillRect l="0" t="0" r="0" b="0"/>
            </a:stretch>
          </a:blipFill>
        </p:spPr>
      </p:sp>
      <p:sp>
        <p:nvSpPr>
          <p:cNvPr name="Freeform 23" id="23"/>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13"/>
            <a:stretch>
              <a:fillRect l="0" t="0" r="0"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619030" y="1523963"/>
            <a:ext cx="6617029" cy="4517157"/>
            <a:chOff x="0" y="0"/>
            <a:chExt cx="1742757" cy="1189704"/>
          </a:xfrm>
        </p:grpSpPr>
        <p:sp>
          <p:nvSpPr>
            <p:cNvPr name="Freeform 3" id="3"/>
            <p:cNvSpPr/>
            <p:nvPr/>
          </p:nvSpPr>
          <p:spPr>
            <a:xfrm flipH="false" flipV="false" rot="0">
              <a:off x="0" y="0"/>
              <a:ext cx="1742757" cy="1189704"/>
            </a:xfrm>
            <a:custGeom>
              <a:avLst/>
              <a:gdLst/>
              <a:ahLst/>
              <a:cxnLst/>
              <a:rect r="r" b="b" t="t" l="l"/>
              <a:pathLst>
                <a:path h="1189704" w="1742757">
                  <a:moveTo>
                    <a:pt x="59670" y="0"/>
                  </a:moveTo>
                  <a:lnTo>
                    <a:pt x="1683087" y="0"/>
                  </a:lnTo>
                  <a:cubicBezTo>
                    <a:pt x="1698912" y="0"/>
                    <a:pt x="1714089" y="6287"/>
                    <a:pt x="1725280" y="17477"/>
                  </a:cubicBezTo>
                  <a:cubicBezTo>
                    <a:pt x="1736470" y="28667"/>
                    <a:pt x="1742757" y="43845"/>
                    <a:pt x="1742757" y="59670"/>
                  </a:cubicBezTo>
                  <a:lnTo>
                    <a:pt x="1742757" y="1130034"/>
                  </a:lnTo>
                  <a:cubicBezTo>
                    <a:pt x="1742757" y="1145859"/>
                    <a:pt x="1736470" y="1161037"/>
                    <a:pt x="1725280" y="1172227"/>
                  </a:cubicBezTo>
                  <a:cubicBezTo>
                    <a:pt x="1714089" y="1183417"/>
                    <a:pt x="1698912" y="1189704"/>
                    <a:pt x="1683087" y="1189704"/>
                  </a:cubicBezTo>
                  <a:lnTo>
                    <a:pt x="59670" y="1189704"/>
                  </a:lnTo>
                  <a:cubicBezTo>
                    <a:pt x="26715" y="1189704"/>
                    <a:pt x="0" y="1162989"/>
                    <a:pt x="0" y="1130034"/>
                  </a:cubicBezTo>
                  <a:lnTo>
                    <a:pt x="0" y="59670"/>
                  </a:lnTo>
                  <a:cubicBezTo>
                    <a:pt x="0" y="43845"/>
                    <a:pt x="6287" y="28667"/>
                    <a:pt x="17477" y="17477"/>
                  </a:cubicBezTo>
                  <a:cubicBezTo>
                    <a:pt x="28667" y="6287"/>
                    <a:pt x="43845" y="0"/>
                    <a:pt x="59670" y="0"/>
                  </a:cubicBezTo>
                  <a:close/>
                </a:path>
              </a:pathLst>
            </a:custGeom>
            <a:solidFill>
              <a:srgbClr val="24898E"/>
            </a:solidFill>
          </p:spPr>
        </p:sp>
        <p:sp>
          <p:nvSpPr>
            <p:cNvPr name="TextBox 4" id="4"/>
            <p:cNvSpPr txBox="true"/>
            <p:nvPr/>
          </p:nvSpPr>
          <p:spPr>
            <a:xfrm>
              <a:off x="0" y="-66675"/>
              <a:ext cx="1742757" cy="1256379"/>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619030" y="6337071"/>
            <a:ext cx="7910290" cy="2434895"/>
            <a:chOff x="0" y="0"/>
            <a:chExt cx="2083369" cy="641289"/>
          </a:xfrm>
        </p:grpSpPr>
        <p:sp>
          <p:nvSpPr>
            <p:cNvPr name="Freeform 6" id="6"/>
            <p:cNvSpPr/>
            <p:nvPr/>
          </p:nvSpPr>
          <p:spPr>
            <a:xfrm flipH="false" flipV="false" rot="0">
              <a:off x="0" y="0"/>
              <a:ext cx="2083369" cy="641289"/>
            </a:xfrm>
            <a:custGeom>
              <a:avLst/>
              <a:gdLst/>
              <a:ahLst/>
              <a:cxnLst/>
              <a:rect r="r" b="b" t="t" l="l"/>
              <a:pathLst>
                <a:path h="641289" w="2083369">
                  <a:moveTo>
                    <a:pt x="49914" y="0"/>
                  </a:moveTo>
                  <a:lnTo>
                    <a:pt x="2033454" y="0"/>
                  </a:lnTo>
                  <a:cubicBezTo>
                    <a:pt x="2046692" y="0"/>
                    <a:pt x="2059388" y="5259"/>
                    <a:pt x="2068749" y="14620"/>
                  </a:cubicBezTo>
                  <a:cubicBezTo>
                    <a:pt x="2078110" y="23980"/>
                    <a:pt x="2083369" y="36676"/>
                    <a:pt x="2083369" y="49914"/>
                  </a:cubicBezTo>
                  <a:lnTo>
                    <a:pt x="2083369" y="591375"/>
                  </a:lnTo>
                  <a:cubicBezTo>
                    <a:pt x="2083369" y="618942"/>
                    <a:pt x="2061021" y="641289"/>
                    <a:pt x="2033454" y="641289"/>
                  </a:cubicBezTo>
                  <a:lnTo>
                    <a:pt x="49914" y="641289"/>
                  </a:lnTo>
                  <a:cubicBezTo>
                    <a:pt x="36676" y="641289"/>
                    <a:pt x="23980" y="636030"/>
                    <a:pt x="14620" y="626670"/>
                  </a:cubicBezTo>
                  <a:cubicBezTo>
                    <a:pt x="5259" y="617309"/>
                    <a:pt x="0" y="604613"/>
                    <a:pt x="0" y="591375"/>
                  </a:cubicBezTo>
                  <a:lnTo>
                    <a:pt x="0" y="49914"/>
                  </a:lnTo>
                  <a:cubicBezTo>
                    <a:pt x="0" y="36676"/>
                    <a:pt x="5259" y="23980"/>
                    <a:pt x="14620" y="14620"/>
                  </a:cubicBezTo>
                  <a:cubicBezTo>
                    <a:pt x="23980" y="5259"/>
                    <a:pt x="36676" y="0"/>
                    <a:pt x="49914" y="0"/>
                  </a:cubicBezTo>
                  <a:close/>
                </a:path>
              </a:pathLst>
            </a:custGeom>
            <a:solidFill>
              <a:srgbClr val="24898E"/>
            </a:solidFill>
          </p:spPr>
        </p:sp>
        <p:sp>
          <p:nvSpPr>
            <p:cNvPr name="TextBox 7" id="7"/>
            <p:cNvSpPr txBox="true"/>
            <p:nvPr/>
          </p:nvSpPr>
          <p:spPr>
            <a:xfrm>
              <a:off x="0" y="-66675"/>
              <a:ext cx="2083369" cy="707964"/>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2"/>
            <a:stretch>
              <a:fillRect l="0" t="0" r="0" b="0"/>
            </a:stretch>
          </a:blipFill>
        </p:spPr>
      </p:sp>
      <p:sp>
        <p:nvSpPr>
          <p:cNvPr name="Freeform 9" id="9"/>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3"/>
            <a:stretch>
              <a:fillRect l="0" t="0" r="0" b="0"/>
            </a:stretch>
          </a:blipFill>
        </p:spPr>
      </p:sp>
      <p:grpSp>
        <p:nvGrpSpPr>
          <p:cNvPr name="Group 10" id="10"/>
          <p:cNvGrpSpPr/>
          <p:nvPr/>
        </p:nvGrpSpPr>
        <p:grpSpPr>
          <a:xfrm rot="0">
            <a:off x="9166223" y="1184978"/>
            <a:ext cx="7856234" cy="8424053"/>
            <a:chOff x="0" y="0"/>
            <a:chExt cx="2069132" cy="2218681"/>
          </a:xfrm>
        </p:grpSpPr>
        <p:sp>
          <p:nvSpPr>
            <p:cNvPr name="Freeform 11" id="11"/>
            <p:cNvSpPr/>
            <p:nvPr/>
          </p:nvSpPr>
          <p:spPr>
            <a:xfrm flipH="false" flipV="false" rot="0">
              <a:off x="0" y="0"/>
              <a:ext cx="2069132" cy="2218680"/>
            </a:xfrm>
            <a:custGeom>
              <a:avLst/>
              <a:gdLst/>
              <a:ahLst/>
              <a:cxnLst/>
              <a:rect r="r" b="b" t="t" l="l"/>
              <a:pathLst>
                <a:path h="2218680" w="2069132">
                  <a:moveTo>
                    <a:pt x="50258" y="0"/>
                  </a:moveTo>
                  <a:lnTo>
                    <a:pt x="2018874" y="0"/>
                  </a:lnTo>
                  <a:cubicBezTo>
                    <a:pt x="2032203" y="0"/>
                    <a:pt x="2044986" y="5295"/>
                    <a:pt x="2054411" y="14720"/>
                  </a:cubicBezTo>
                  <a:cubicBezTo>
                    <a:pt x="2063837" y="24145"/>
                    <a:pt x="2069132" y="36929"/>
                    <a:pt x="2069132" y="50258"/>
                  </a:cubicBezTo>
                  <a:lnTo>
                    <a:pt x="2069132" y="2168422"/>
                  </a:lnTo>
                  <a:cubicBezTo>
                    <a:pt x="2069132" y="2181752"/>
                    <a:pt x="2063837" y="2194535"/>
                    <a:pt x="2054411" y="2203960"/>
                  </a:cubicBezTo>
                  <a:cubicBezTo>
                    <a:pt x="2044986" y="2213385"/>
                    <a:pt x="2032203" y="2218680"/>
                    <a:pt x="2018874" y="2218680"/>
                  </a:cubicBezTo>
                  <a:lnTo>
                    <a:pt x="50258" y="2218680"/>
                  </a:lnTo>
                  <a:cubicBezTo>
                    <a:pt x="36929" y="2218680"/>
                    <a:pt x="24145" y="2213385"/>
                    <a:pt x="14720" y="2203960"/>
                  </a:cubicBezTo>
                  <a:cubicBezTo>
                    <a:pt x="5295" y="2194535"/>
                    <a:pt x="0" y="2181752"/>
                    <a:pt x="0" y="2168422"/>
                  </a:cubicBezTo>
                  <a:lnTo>
                    <a:pt x="0" y="50258"/>
                  </a:lnTo>
                  <a:cubicBezTo>
                    <a:pt x="0" y="36929"/>
                    <a:pt x="5295" y="24145"/>
                    <a:pt x="14720" y="14720"/>
                  </a:cubicBezTo>
                  <a:cubicBezTo>
                    <a:pt x="24145" y="5295"/>
                    <a:pt x="36929" y="0"/>
                    <a:pt x="50258" y="0"/>
                  </a:cubicBezTo>
                  <a:close/>
                </a:path>
              </a:pathLst>
            </a:custGeom>
            <a:solidFill>
              <a:srgbClr val="24898E"/>
            </a:solidFill>
          </p:spPr>
        </p:sp>
        <p:sp>
          <p:nvSpPr>
            <p:cNvPr name="TextBox 12" id="12"/>
            <p:cNvSpPr txBox="true"/>
            <p:nvPr/>
          </p:nvSpPr>
          <p:spPr>
            <a:xfrm>
              <a:off x="0" y="-66675"/>
              <a:ext cx="2069132" cy="2285356"/>
            </a:xfrm>
            <a:prstGeom prst="rect">
              <a:avLst/>
            </a:prstGeom>
          </p:spPr>
          <p:txBody>
            <a:bodyPr anchor="ctr" rtlCol="false" tIns="50800" lIns="50800" bIns="50800" rIns="50800"/>
            <a:lstStyle/>
            <a:p>
              <a:pPr algn="ctr">
                <a:lnSpc>
                  <a:spcPts val="3360"/>
                </a:lnSpc>
              </a:pPr>
            </a:p>
          </p:txBody>
        </p:sp>
      </p:grpSp>
      <p:sp>
        <p:nvSpPr>
          <p:cNvPr name="TextBox 13" id="13"/>
          <p:cNvSpPr txBox="true"/>
          <p:nvPr/>
        </p:nvSpPr>
        <p:spPr>
          <a:xfrm rot="0">
            <a:off x="10594060" y="4187330"/>
            <a:ext cx="5466042" cy="2238375"/>
          </a:xfrm>
          <a:prstGeom prst="rect">
            <a:avLst/>
          </a:prstGeom>
        </p:spPr>
        <p:txBody>
          <a:bodyPr anchor="t" rtlCol="false" tIns="0" lIns="0" bIns="0" rIns="0">
            <a:spAutoFit/>
          </a:bodyPr>
          <a:lstStyle/>
          <a:p>
            <a:pPr algn="just" marL="0" indent="0" lvl="0">
              <a:lnSpc>
                <a:spcPts val="8160"/>
              </a:lnSpc>
              <a:spcBef>
                <a:spcPct val="0"/>
              </a:spcBef>
            </a:pPr>
            <a:r>
              <a:rPr lang="en-US" b="true" sz="6800" strike="noStrike" u="none">
                <a:solidFill>
                  <a:srgbClr val="FFFFFF"/>
                </a:solidFill>
                <a:latin typeface="Agrandir Bold"/>
                <a:ea typeface="Agrandir Bold"/>
                <a:cs typeface="Agrandir Bold"/>
                <a:sym typeface="Agrandir Bold"/>
              </a:rPr>
              <a:t>Thank You</a:t>
            </a:r>
          </a:p>
          <a:p>
            <a:pPr algn="just" marL="0" indent="0" lvl="0">
              <a:lnSpc>
                <a:spcPts val="8160"/>
              </a:lnSpc>
              <a:spcBef>
                <a:spcPct val="0"/>
              </a:spcBef>
            </a:pPr>
            <a:r>
              <a:rPr lang="en-US" b="true" sz="6800" strike="noStrike" u="none">
                <a:solidFill>
                  <a:srgbClr val="FFFFFF"/>
                </a:solidFill>
                <a:latin typeface="Agrandir Bold"/>
                <a:ea typeface="Agrandir Bold"/>
                <a:cs typeface="Agrandir Bold"/>
                <a:sym typeface="Agrandir Bold"/>
              </a:rPr>
              <a:t>Very Much!</a:t>
            </a:r>
          </a:p>
        </p:txBody>
      </p:sp>
      <p:sp>
        <p:nvSpPr>
          <p:cNvPr name="TextBox 14" id="14"/>
          <p:cNvSpPr txBox="true"/>
          <p:nvPr/>
        </p:nvSpPr>
        <p:spPr>
          <a:xfrm rot="0">
            <a:off x="1240398" y="6841661"/>
            <a:ext cx="6667555" cy="1349515"/>
          </a:xfrm>
          <a:prstGeom prst="rect">
            <a:avLst/>
          </a:prstGeom>
        </p:spPr>
        <p:txBody>
          <a:bodyPr anchor="t" rtlCol="false" tIns="0" lIns="0" bIns="0" rIns="0">
            <a:spAutoFit/>
          </a:bodyPr>
          <a:lstStyle/>
          <a:p>
            <a:pPr algn="l">
              <a:lnSpc>
                <a:spcPts val="3573"/>
              </a:lnSpc>
            </a:pPr>
            <a:r>
              <a:rPr lang="en-US" sz="2552" spc="-51">
                <a:solidFill>
                  <a:srgbClr val="FFFFFF"/>
                </a:solidFill>
                <a:latin typeface="Poppins"/>
                <a:ea typeface="Poppins"/>
                <a:cs typeface="Poppins"/>
                <a:sym typeface="Poppins"/>
              </a:rPr>
              <a:t>We are open to questions regarding our Methodology, LightGBM Model results, or the Streamlit implementation.</a:t>
            </a:r>
          </a:p>
        </p:txBody>
      </p:sp>
      <p:sp>
        <p:nvSpPr>
          <p:cNvPr name="Freeform 15" id="15"/>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4"/>
            <a:stretch>
              <a:fillRect l="0" t="0" r="0" b="0"/>
            </a:stretch>
          </a:blipFill>
        </p:spPr>
      </p:sp>
      <p:sp>
        <p:nvSpPr>
          <p:cNvPr name="Freeform 16" id="16"/>
          <p:cNvSpPr/>
          <p:nvPr/>
        </p:nvSpPr>
        <p:spPr>
          <a:xfrm flipH="false" flipV="false" rot="0">
            <a:off x="15276360" y="6956043"/>
            <a:ext cx="4355204" cy="3777149"/>
          </a:xfrm>
          <a:custGeom>
            <a:avLst/>
            <a:gdLst/>
            <a:ahLst/>
            <a:cxnLst/>
            <a:rect r="r" b="b" t="t" l="l"/>
            <a:pathLst>
              <a:path h="3777149" w="4355204">
                <a:moveTo>
                  <a:pt x="0" y="0"/>
                </a:moveTo>
                <a:lnTo>
                  <a:pt x="4355204" y="0"/>
                </a:lnTo>
                <a:lnTo>
                  <a:pt x="4355204" y="3777149"/>
                </a:lnTo>
                <a:lnTo>
                  <a:pt x="0" y="37771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7" id="17"/>
          <p:cNvSpPr txBox="true"/>
          <p:nvPr/>
        </p:nvSpPr>
        <p:spPr>
          <a:xfrm rot="0">
            <a:off x="696857" y="2436309"/>
            <a:ext cx="6461375" cy="2616264"/>
          </a:xfrm>
          <a:prstGeom prst="rect">
            <a:avLst/>
          </a:prstGeom>
        </p:spPr>
        <p:txBody>
          <a:bodyPr anchor="t" rtlCol="false" tIns="0" lIns="0" bIns="0" rIns="0">
            <a:spAutoFit/>
          </a:bodyPr>
          <a:lstStyle/>
          <a:p>
            <a:pPr algn="l" marL="534095" indent="-267047" lvl="1">
              <a:lnSpc>
                <a:spcPts val="3463"/>
              </a:lnSpc>
              <a:buFont typeface="Arial"/>
              <a:buChar char="•"/>
            </a:pPr>
            <a:r>
              <a:rPr lang="en-US" sz="2473" spc="-49">
                <a:solidFill>
                  <a:srgbClr val="FFFFFF"/>
                </a:solidFill>
                <a:latin typeface="Poppins"/>
                <a:ea typeface="Poppins"/>
                <a:cs typeface="Poppins"/>
                <a:sym typeface="Poppins"/>
              </a:rPr>
              <a:t>Marwan Mostafa Ismail</a:t>
            </a:r>
          </a:p>
          <a:p>
            <a:pPr algn="l" marL="534095" indent="-267047" lvl="1">
              <a:lnSpc>
                <a:spcPts val="3463"/>
              </a:lnSpc>
              <a:buFont typeface="Arial"/>
              <a:buChar char="•"/>
            </a:pPr>
            <a:r>
              <a:rPr lang="en-US" sz="2473" spc="-49">
                <a:solidFill>
                  <a:srgbClr val="FFFFFF"/>
                </a:solidFill>
                <a:latin typeface="Poppins"/>
                <a:ea typeface="Poppins"/>
                <a:cs typeface="Poppins"/>
                <a:sym typeface="Poppins"/>
              </a:rPr>
              <a:t>Fares Emad Abdelnaby Elsayed</a:t>
            </a:r>
          </a:p>
          <a:p>
            <a:pPr algn="l" marL="534095" indent="-267047" lvl="1">
              <a:lnSpc>
                <a:spcPts val="3463"/>
              </a:lnSpc>
              <a:buFont typeface="Arial"/>
              <a:buChar char="•"/>
            </a:pPr>
            <a:r>
              <a:rPr lang="en-US" sz="2473" spc="-49">
                <a:solidFill>
                  <a:srgbClr val="FFFFFF"/>
                </a:solidFill>
                <a:latin typeface="Poppins"/>
                <a:ea typeface="Poppins"/>
                <a:cs typeface="Poppins"/>
                <a:sym typeface="Poppins"/>
              </a:rPr>
              <a:t>Youhanna George Jacoub Ibrahim</a:t>
            </a:r>
          </a:p>
          <a:p>
            <a:pPr algn="l" marL="534095" indent="-267047" lvl="1">
              <a:lnSpc>
                <a:spcPts val="3463"/>
              </a:lnSpc>
              <a:buFont typeface="Arial"/>
              <a:buChar char="•"/>
            </a:pPr>
            <a:r>
              <a:rPr lang="en-US" sz="2473" spc="-49">
                <a:solidFill>
                  <a:srgbClr val="FFFFFF"/>
                </a:solidFill>
                <a:latin typeface="Poppins"/>
                <a:ea typeface="Poppins"/>
                <a:cs typeface="Poppins"/>
                <a:sym typeface="Poppins"/>
              </a:rPr>
              <a:t>Mohamed Hisham Hussian Mahmoud</a:t>
            </a:r>
          </a:p>
          <a:p>
            <a:pPr algn="l" marL="534095" indent="-267047" lvl="1">
              <a:lnSpc>
                <a:spcPts val="3463"/>
              </a:lnSpc>
              <a:buFont typeface="Arial"/>
              <a:buChar char="•"/>
            </a:pPr>
            <a:r>
              <a:rPr lang="en-US" sz="2473" spc="-49">
                <a:solidFill>
                  <a:srgbClr val="FFFFFF"/>
                </a:solidFill>
                <a:latin typeface="Poppins"/>
                <a:ea typeface="Poppins"/>
                <a:cs typeface="Poppins"/>
                <a:sym typeface="Poppins"/>
              </a:rPr>
              <a:t>Adham Jehad Abdelmoneam Eloraby</a:t>
            </a:r>
          </a:p>
          <a:p>
            <a:pPr algn="l" marL="534095" indent="-267047" lvl="1">
              <a:lnSpc>
                <a:spcPts val="3463"/>
              </a:lnSpc>
              <a:buFont typeface="Arial"/>
              <a:buChar char="•"/>
            </a:pPr>
            <a:r>
              <a:rPr lang="en-US" sz="2473" spc="-49">
                <a:solidFill>
                  <a:srgbClr val="FFFFFF"/>
                </a:solidFill>
                <a:latin typeface="Poppins"/>
                <a:ea typeface="Poppins"/>
                <a:cs typeface="Poppins"/>
                <a:sym typeface="Poppins"/>
              </a:rPr>
              <a:t>Mohamed Ezzat Saad Ghoraba</a:t>
            </a:r>
          </a:p>
        </p:txBody>
      </p:sp>
      <p:sp>
        <p:nvSpPr>
          <p:cNvPr name="Freeform 18" id="18"/>
          <p:cNvSpPr/>
          <p:nvPr/>
        </p:nvSpPr>
        <p:spPr>
          <a:xfrm flipH="false" flipV="false" rot="-1435803">
            <a:off x="6072772" y="958342"/>
            <a:ext cx="1648438" cy="2585786"/>
          </a:xfrm>
          <a:custGeom>
            <a:avLst/>
            <a:gdLst/>
            <a:ahLst/>
            <a:cxnLst/>
            <a:rect r="r" b="b" t="t" l="l"/>
            <a:pathLst>
              <a:path h="2585786" w="1648438">
                <a:moveTo>
                  <a:pt x="0" y="0"/>
                </a:moveTo>
                <a:lnTo>
                  <a:pt x="1648438" y="0"/>
                </a:lnTo>
                <a:lnTo>
                  <a:pt x="1648438" y="2585786"/>
                </a:lnTo>
                <a:lnTo>
                  <a:pt x="0" y="2585786"/>
                </a:lnTo>
                <a:lnTo>
                  <a:pt x="0" y="0"/>
                </a:lnTo>
                <a:close/>
              </a:path>
            </a:pathLst>
          </a:custGeom>
          <a:blipFill>
            <a:blip r:embed="rId7"/>
            <a:stretch>
              <a:fillRect l="0" t="0" r="0" b="0"/>
            </a:stretch>
          </a:blipFill>
        </p:spPr>
      </p:sp>
      <p:sp>
        <p:nvSpPr>
          <p:cNvPr name="Freeform 19" id="19"/>
          <p:cNvSpPr/>
          <p:nvPr/>
        </p:nvSpPr>
        <p:spPr>
          <a:xfrm flipH="false" flipV="false" rot="1629880">
            <a:off x="8090840" y="5044178"/>
            <a:ext cx="1648438" cy="2585786"/>
          </a:xfrm>
          <a:custGeom>
            <a:avLst/>
            <a:gdLst/>
            <a:ahLst/>
            <a:cxnLst/>
            <a:rect r="r" b="b" t="t" l="l"/>
            <a:pathLst>
              <a:path h="2585786" w="1648438">
                <a:moveTo>
                  <a:pt x="0" y="0"/>
                </a:moveTo>
                <a:lnTo>
                  <a:pt x="1648438" y="0"/>
                </a:lnTo>
                <a:lnTo>
                  <a:pt x="1648438" y="2585786"/>
                </a:lnTo>
                <a:lnTo>
                  <a:pt x="0" y="2585786"/>
                </a:lnTo>
                <a:lnTo>
                  <a:pt x="0" y="0"/>
                </a:lnTo>
                <a:close/>
              </a:path>
            </a:pathLst>
          </a:custGeom>
          <a:blipFill>
            <a:blip r:embed="rId7"/>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0" y="1263557"/>
            <a:ext cx="9355009" cy="7759885"/>
            <a:chOff x="0" y="0"/>
            <a:chExt cx="2463871" cy="2043756"/>
          </a:xfrm>
        </p:grpSpPr>
        <p:sp>
          <p:nvSpPr>
            <p:cNvPr name="Freeform 6" id="6"/>
            <p:cNvSpPr/>
            <p:nvPr/>
          </p:nvSpPr>
          <p:spPr>
            <a:xfrm flipH="false" flipV="false" rot="0">
              <a:off x="0" y="0"/>
              <a:ext cx="2463871" cy="2043756"/>
            </a:xfrm>
            <a:custGeom>
              <a:avLst/>
              <a:gdLst/>
              <a:ahLst/>
              <a:cxnLst/>
              <a:rect r="r" b="b" t="t" l="l"/>
              <a:pathLst>
                <a:path h="2043756" w="2463871">
                  <a:moveTo>
                    <a:pt x="42206" y="0"/>
                  </a:moveTo>
                  <a:lnTo>
                    <a:pt x="2421665" y="0"/>
                  </a:lnTo>
                  <a:cubicBezTo>
                    <a:pt x="2444974" y="0"/>
                    <a:pt x="2463871" y="18896"/>
                    <a:pt x="2463871" y="42206"/>
                  </a:cubicBezTo>
                  <a:lnTo>
                    <a:pt x="2463871" y="2001550"/>
                  </a:lnTo>
                  <a:cubicBezTo>
                    <a:pt x="2463871" y="2024860"/>
                    <a:pt x="2444974" y="2043756"/>
                    <a:pt x="2421665" y="2043756"/>
                  </a:cubicBezTo>
                  <a:lnTo>
                    <a:pt x="42206" y="2043756"/>
                  </a:lnTo>
                  <a:cubicBezTo>
                    <a:pt x="18896" y="2043756"/>
                    <a:pt x="0" y="2024860"/>
                    <a:pt x="0" y="2001550"/>
                  </a:cubicBezTo>
                  <a:lnTo>
                    <a:pt x="0" y="42206"/>
                  </a:lnTo>
                  <a:cubicBezTo>
                    <a:pt x="0" y="18896"/>
                    <a:pt x="18896" y="0"/>
                    <a:pt x="42206" y="0"/>
                  </a:cubicBezTo>
                  <a:close/>
                </a:path>
              </a:pathLst>
            </a:custGeom>
            <a:solidFill>
              <a:srgbClr val="444C2D"/>
            </a:solidFill>
          </p:spPr>
        </p:sp>
        <p:sp>
          <p:nvSpPr>
            <p:cNvPr name="TextBox 7" id="7"/>
            <p:cNvSpPr txBox="true"/>
            <p:nvPr/>
          </p:nvSpPr>
          <p:spPr>
            <a:xfrm>
              <a:off x="0" y="-66675"/>
              <a:ext cx="2463871" cy="2110431"/>
            </a:xfrm>
            <a:prstGeom prst="rect">
              <a:avLst/>
            </a:prstGeom>
          </p:spPr>
          <p:txBody>
            <a:bodyPr anchor="ctr" rtlCol="false" tIns="50800" lIns="50800" bIns="50800" rIns="50800"/>
            <a:lstStyle/>
            <a:p>
              <a:pPr algn="ctr">
                <a:lnSpc>
                  <a:spcPts val="3360"/>
                </a:lnSpc>
              </a:pPr>
            </a:p>
          </p:txBody>
        </p:sp>
      </p:grpSp>
      <p:grpSp>
        <p:nvGrpSpPr>
          <p:cNvPr name="Group 8" id="8"/>
          <p:cNvGrpSpPr/>
          <p:nvPr/>
        </p:nvGrpSpPr>
        <p:grpSpPr>
          <a:xfrm rot="0">
            <a:off x="9741652" y="1263557"/>
            <a:ext cx="7041302" cy="7759885"/>
            <a:chOff x="0" y="0"/>
            <a:chExt cx="1069836" cy="1179016"/>
          </a:xfrm>
        </p:grpSpPr>
        <p:sp>
          <p:nvSpPr>
            <p:cNvPr name="Freeform 9" id="9"/>
            <p:cNvSpPr/>
            <p:nvPr/>
          </p:nvSpPr>
          <p:spPr>
            <a:xfrm flipH="false" flipV="false" rot="0">
              <a:off x="0" y="0"/>
              <a:ext cx="1069836" cy="1179016"/>
            </a:xfrm>
            <a:custGeom>
              <a:avLst/>
              <a:gdLst/>
              <a:ahLst/>
              <a:cxnLst/>
              <a:rect r="r" b="b" t="t" l="l"/>
              <a:pathLst>
                <a:path h="1179016" w="1069836">
                  <a:moveTo>
                    <a:pt x="57174" y="0"/>
                  </a:moveTo>
                  <a:lnTo>
                    <a:pt x="1012662" y="0"/>
                  </a:lnTo>
                  <a:cubicBezTo>
                    <a:pt x="1027826" y="0"/>
                    <a:pt x="1042368" y="6024"/>
                    <a:pt x="1053090" y="16746"/>
                  </a:cubicBezTo>
                  <a:cubicBezTo>
                    <a:pt x="1063813" y="27468"/>
                    <a:pt x="1069836" y="42011"/>
                    <a:pt x="1069836" y="57174"/>
                  </a:cubicBezTo>
                  <a:lnTo>
                    <a:pt x="1069836" y="1121842"/>
                  </a:lnTo>
                  <a:cubicBezTo>
                    <a:pt x="1069836" y="1137005"/>
                    <a:pt x="1063813" y="1151548"/>
                    <a:pt x="1053090" y="1162270"/>
                  </a:cubicBezTo>
                  <a:cubicBezTo>
                    <a:pt x="1042368" y="1172992"/>
                    <a:pt x="1027826" y="1179016"/>
                    <a:pt x="1012662" y="1179016"/>
                  </a:cubicBezTo>
                  <a:lnTo>
                    <a:pt x="57174" y="1179016"/>
                  </a:lnTo>
                  <a:cubicBezTo>
                    <a:pt x="42011" y="1179016"/>
                    <a:pt x="27468" y="1172992"/>
                    <a:pt x="16746" y="1162270"/>
                  </a:cubicBezTo>
                  <a:cubicBezTo>
                    <a:pt x="6024" y="1151548"/>
                    <a:pt x="0" y="1137005"/>
                    <a:pt x="0" y="1121842"/>
                  </a:cubicBezTo>
                  <a:lnTo>
                    <a:pt x="0" y="57174"/>
                  </a:lnTo>
                  <a:cubicBezTo>
                    <a:pt x="0" y="42011"/>
                    <a:pt x="6024" y="27468"/>
                    <a:pt x="16746" y="16746"/>
                  </a:cubicBezTo>
                  <a:cubicBezTo>
                    <a:pt x="27468" y="6024"/>
                    <a:pt x="42011" y="0"/>
                    <a:pt x="57174" y="0"/>
                  </a:cubicBezTo>
                  <a:close/>
                </a:path>
              </a:pathLst>
            </a:custGeom>
            <a:blipFill>
              <a:blip r:embed="rId2"/>
              <a:stretch>
                <a:fillRect l="-15442" t="0" r="-49968" b="0"/>
              </a:stretch>
            </a:blipFill>
            <a:ln cap="rnd">
              <a:noFill/>
              <a:prstDash val="solid"/>
              <a:round/>
            </a:ln>
          </p:spPr>
        </p:sp>
      </p:grpSp>
      <p:sp>
        <p:nvSpPr>
          <p:cNvPr name="Freeform 10" id="10"/>
          <p:cNvSpPr/>
          <p:nvPr/>
        </p:nvSpPr>
        <p:spPr>
          <a:xfrm flipH="false" flipV="false" rot="0">
            <a:off x="14442588" y="3169776"/>
            <a:ext cx="4680732" cy="7342325"/>
          </a:xfrm>
          <a:custGeom>
            <a:avLst/>
            <a:gdLst/>
            <a:ahLst/>
            <a:cxnLst/>
            <a:rect r="r" b="b" t="t" l="l"/>
            <a:pathLst>
              <a:path h="7342325" w="4680732">
                <a:moveTo>
                  <a:pt x="0" y="0"/>
                </a:moveTo>
                <a:lnTo>
                  <a:pt x="4680732" y="0"/>
                </a:lnTo>
                <a:lnTo>
                  <a:pt x="4680732" y="7342324"/>
                </a:lnTo>
                <a:lnTo>
                  <a:pt x="0" y="7342324"/>
                </a:lnTo>
                <a:lnTo>
                  <a:pt x="0" y="0"/>
                </a:lnTo>
                <a:close/>
              </a:path>
            </a:pathLst>
          </a:custGeom>
          <a:blipFill>
            <a:blip r:embed="rId3"/>
            <a:stretch>
              <a:fillRect l="0" t="0" r="0" b="0"/>
            </a:stretch>
          </a:blipFill>
        </p:spPr>
      </p:sp>
      <p:sp>
        <p:nvSpPr>
          <p:cNvPr name="Freeform 11" id="11"/>
          <p:cNvSpPr/>
          <p:nvPr/>
        </p:nvSpPr>
        <p:spPr>
          <a:xfrm flipH="false" flipV="false" rot="-1873673">
            <a:off x="0" y="6437657"/>
            <a:ext cx="1648438" cy="2585786"/>
          </a:xfrm>
          <a:custGeom>
            <a:avLst/>
            <a:gdLst/>
            <a:ahLst/>
            <a:cxnLst/>
            <a:rect r="r" b="b" t="t" l="l"/>
            <a:pathLst>
              <a:path h="2585786" w="1648438">
                <a:moveTo>
                  <a:pt x="0" y="0"/>
                </a:moveTo>
                <a:lnTo>
                  <a:pt x="1648438" y="0"/>
                </a:lnTo>
                <a:lnTo>
                  <a:pt x="1648438" y="2585786"/>
                </a:lnTo>
                <a:lnTo>
                  <a:pt x="0" y="2585786"/>
                </a:lnTo>
                <a:lnTo>
                  <a:pt x="0" y="0"/>
                </a:lnTo>
                <a:close/>
              </a:path>
            </a:pathLst>
          </a:custGeom>
          <a:blipFill>
            <a:blip r:embed="rId3"/>
            <a:stretch>
              <a:fillRect l="0" t="0" r="0" b="0"/>
            </a:stretch>
          </a:blipFill>
        </p:spPr>
      </p:sp>
      <p:sp>
        <p:nvSpPr>
          <p:cNvPr name="TextBox 12" id="12"/>
          <p:cNvSpPr txBox="true"/>
          <p:nvPr/>
        </p:nvSpPr>
        <p:spPr>
          <a:xfrm rot="0">
            <a:off x="509531" y="4403374"/>
            <a:ext cx="8360834" cy="1668054"/>
          </a:xfrm>
          <a:prstGeom prst="rect">
            <a:avLst/>
          </a:prstGeom>
        </p:spPr>
        <p:txBody>
          <a:bodyPr anchor="t" rtlCol="false" tIns="0" lIns="0" bIns="0" rIns="0">
            <a:spAutoFit/>
          </a:bodyPr>
          <a:lstStyle/>
          <a:p>
            <a:pPr algn="l">
              <a:lnSpc>
                <a:spcPts val="10321"/>
              </a:lnSpc>
            </a:pPr>
            <a:r>
              <a:rPr lang="en-US" sz="10321" b="true">
                <a:solidFill>
                  <a:srgbClr val="FFFFFF"/>
                </a:solidFill>
                <a:latin typeface="Agrandir Bold"/>
                <a:ea typeface="Agrandir Bold"/>
                <a:cs typeface="Agrandir Bold"/>
                <a:sym typeface="Agrandir Bold"/>
              </a:rPr>
              <a:t>Introduction</a:t>
            </a:r>
          </a:p>
        </p:txBody>
      </p:sp>
      <p:sp>
        <p:nvSpPr>
          <p:cNvPr name="Freeform 13" id="13"/>
          <p:cNvSpPr/>
          <p:nvPr/>
        </p:nvSpPr>
        <p:spPr>
          <a:xfrm flipH="false" flipV="false" rot="2123851">
            <a:off x="8046145" y="6309867"/>
            <a:ext cx="1648438" cy="2585786"/>
          </a:xfrm>
          <a:custGeom>
            <a:avLst/>
            <a:gdLst/>
            <a:ahLst/>
            <a:cxnLst/>
            <a:rect r="r" b="b" t="t" l="l"/>
            <a:pathLst>
              <a:path h="2585786" w="1648438">
                <a:moveTo>
                  <a:pt x="0" y="0"/>
                </a:moveTo>
                <a:lnTo>
                  <a:pt x="1648439" y="0"/>
                </a:lnTo>
                <a:lnTo>
                  <a:pt x="1648439" y="2585785"/>
                </a:lnTo>
                <a:lnTo>
                  <a:pt x="0" y="2585785"/>
                </a:lnTo>
                <a:lnTo>
                  <a:pt x="0" y="0"/>
                </a:lnTo>
                <a:close/>
              </a:path>
            </a:pathLst>
          </a:custGeom>
          <a:blipFill>
            <a:blip r:embed="rId3"/>
            <a:stretch>
              <a:fillRect l="0" t="0" r="0" b="0"/>
            </a:stretch>
          </a:blipFill>
        </p:spPr>
      </p:sp>
      <p:sp>
        <p:nvSpPr>
          <p:cNvPr name="Freeform 14" id="14"/>
          <p:cNvSpPr/>
          <p:nvPr/>
        </p:nvSpPr>
        <p:spPr>
          <a:xfrm flipH="false" flipV="false" rot="-1435803">
            <a:off x="7633229" y="-29336"/>
            <a:ext cx="1648438" cy="2585786"/>
          </a:xfrm>
          <a:custGeom>
            <a:avLst/>
            <a:gdLst/>
            <a:ahLst/>
            <a:cxnLst/>
            <a:rect r="r" b="b" t="t" l="l"/>
            <a:pathLst>
              <a:path h="2585786" w="1648438">
                <a:moveTo>
                  <a:pt x="0" y="0"/>
                </a:moveTo>
                <a:lnTo>
                  <a:pt x="1648439" y="0"/>
                </a:lnTo>
                <a:lnTo>
                  <a:pt x="1648439" y="2585786"/>
                </a:lnTo>
                <a:lnTo>
                  <a:pt x="0" y="2585786"/>
                </a:lnTo>
                <a:lnTo>
                  <a:pt x="0" y="0"/>
                </a:lnTo>
                <a:close/>
              </a:path>
            </a:pathLst>
          </a:custGeom>
          <a:blipFill>
            <a:blip r:embed="rId3"/>
            <a:stretch>
              <a:fillRect l="0" t="0" r="0" b="0"/>
            </a:stretch>
          </a:blipFill>
        </p:spPr>
      </p:sp>
      <p:grpSp>
        <p:nvGrpSpPr>
          <p:cNvPr name="Group 15" id="15"/>
          <p:cNvGrpSpPr/>
          <p:nvPr/>
        </p:nvGrpSpPr>
        <p:grpSpPr>
          <a:xfrm rot="0">
            <a:off x="4102877" y="2595148"/>
            <a:ext cx="1149256" cy="114925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7" id="17"/>
            <p:cNvSpPr txBox="true"/>
            <p:nvPr/>
          </p:nvSpPr>
          <p:spPr>
            <a:xfrm>
              <a:off x="76200" y="-47625"/>
              <a:ext cx="660400" cy="784225"/>
            </a:xfrm>
            <a:prstGeom prst="rect">
              <a:avLst/>
            </a:prstGeom>
          </p:spPr>
          <p:txBody>
            <a:bodyPr anchor="ctr" rtlCol="false" tIns="50800" lIns="50800" bIns="50800" rIns="50800"/>
            <a:lstStyle/>
            <a:p>
              <a:pPr algn="ctr">
                <a:lnSpc>
                  <a:spcPts val="3359"/>
                </a:lnSpc>
              </a:pPr>
              <a:r>
                <a:rPr lang="en-US" b="true" sz="2399">
                  <a:solidFill>
                    <a:srgbClr val="4C4240"/>
                  </a:solidFill>
                  <a:latin typeface="Agrandir Bold"/>
                  <a:ea typeface="Agrandir Bold"/>
                  <a:cs typeface="Agrandir Bold"/>
                  <a:sym typeface="Agrandir Bold"/>
                </a:rPr>
                <a:t>1</a:t>
              </a:r>
            </a:p>
          </p:txBody>
        </p:sp>
      </p:grpSp>
      <p:sp>
        <p:nvSpPr>
          <p:cNvPr name="Freeform 18" id="18"/>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4"/>
            <a:stretch>
              <a:fillRect l="0" t="0" r="0" b="0"/>
            </a:stretch>
          </a:blipFill>
        </p:spPr>
      </p:sp>
      <p:sp>
        <p:nvSpPr>
          <p:cNvPr name="Freeform 19" id="19"/>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5"/>
            <a:stretch>
              <a:fillRect l="0" t="0" r="0" b="0"/>
            </a:stretch>
          </a:blipFill>
        </p:spPr>
      </p:sp>
      <p:sp>
        <p:nvSpPr>
          <p:cNvPr name="Freeform 20" id="20"/>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6"/>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382776" y="1738807"/>
            <a:ext cx="13718617" cy="7479757"/>
            <a:chOff x="0" y="0"/>
            <a:chExt cx="3613134" cy="1969977"/>
          </a:xfrm>
        </p:grpSpPr>
        <p:sp>
          <p:nvSpPr>
            <p:cNvPr name="Freeform 3" id="3"/>
            <p:cNvSpPr/>
            <p:nvPr/>
          </p:nvSpPr>
          <p:spPr>
            <a:xfrm flipH="false" flipV="false" rot="0">
              <a:off x="0" y="0"/>
              <a:ext cx="3613134" cy="1969977"/>
            </a:xfrm>
            <a:custGeom>
              <a:avLst/>
              <a:gdLst/>
              <a:ahLst/>
              <a:cxnLst/>
              <a:rect r="r" b="b" t="t" l="l"/>
              <a:pathLst>
                <a:path h="1969977" w="3613134">
                  <a:moveTo>
                    <a:pt x="28781" y="0"/>
                  </a:moveTo>
                  <a:lnTo>
                    <a:pt x="3584353" y="0"/>
                  </a:lnTo>
                  <a:cubicBezTo>
                    <a:pt x="3591986" y="0"/>
                    <a:pt x="3599306" y="3032"/>
                    <a:pt x="3604704" y="8430"/>
                  </a:cubicBezTo>
                  <a:cubicBezTo>
                    <a:pt x="3610101" y="13827"/>
                    <a:pt x="3613134" y="21148"/>
                    <a:pt x="3613134" y="28781"/>
                  </a:cubicBezTo>
                  <a:lnTo>
                    <a:pt x="3613134" y="1941196"/>
                  </a:lnTo>
                  <a:cubicBezTo>
                    <a:pt x="3613134" y="1948829"/>
                    <a:pt x="3610101" y="1956150"/>
                    <a:pt x="3604704" y="1961548"/>
                  </a:cubicBezTo>
                  <a:cubicBezTo>
                    <a:pt x="3599306" y="1966945"/>
                    <a:pt x="3591986" y="1969977"/>
                    <a:pt x="3584353" y="1969977"/>
                  </a:cubicBezTo>
                  <a:lnTo>
                    <a:pt x="28781" y="1969977"/>
                  </a:lnTo>
                  <a:cubicBezTo>
                    <a:pt x="21148" y="1969977"/>
                    <a:pt x="13827" y="1966945"/>
                    <a:pt x="8430" y="1961548"/>
                  </a:cubicBezTo>
                  <a:cubicBezTo>
                    <a:pt x="3032" y="1956150"/>
                    <a:pt x="0" y="1948829"/>
                    <a:pt x="0" y="1941196"/>
                  </a:cubicBezTo>
                  <a:lnTo>
                    <a:pt x="0" y="28781"/>
                  </a:lnTo>
                  <a:cubicBezTo>
                    <a:pt x="0" y="21148"/>
                    <a:pt x="3032" y="13827"/>
                    <a:pt x="8430" y="8430"/>
                  </a:cubicBezTo>
                  <a:cubicBezTo>
                    <a:pt x="13827" y="3032"/>
                    <a:pt x="21148" y="0"/>
                    <a:pt x="28781" y="0"/>
                  </a:cubicBezTo>
                  <a:close/>
                </a:path>
              </a:pathLst>
            </a:custGeom>
            <a:solidFill>
              <a:srgbClr val="E3EEDC"/>
            </a:solidFill>
          </p:spPr>
        </p:sp>
        <p:sp>
          <p:nvSpPr>
            <p:cNvPr name="TextBox 4" id="4"/>
            <p:cNvSpPr txBox="true"/>
            <p:nvPr/>
          </p:nvSpPr>
          <p:spPr>
            <a:xfrm>
              <a:off x="0" y="-66675"/>
              <a:ext cx="3613134" cy="2036652"/>
            </a:xfrm>
            <a:prstGeom prst="rect">
              <a:avLst/>
            </a:prstGeom>
          </p:spPr>
          <p:txBody>
            <a:bodyPr anchor="ctr" rtlCol="false" tIns="50800" lIns="50800" bIns="50800" rIns="50800"/>
            <a:lstStyle/>
            <a:p>
              <a:pPr algn="ctr">
                <a:lnSpc>
                  <a:spcPts val="3360"/>
                </a:lnSpc>
              </a:pPr>
            </a:p>
          </p:txBody>
        </p:sp>
      </p:grpSp>
      <p:sp>
        <p:nvSpPr>
          <p:cNvPr name="TextBox 5" id="5"/>
          <p:cNvSpPr txBox="true"/>
          <p:nvPr/>
        </p:nvSpPr>
        <p:spPr>
          <a:xfrm rot="0">
            <a:off x="789400" y="2098869"/>
            <a:ext cx="12905368" cy="6616758"/>
          </a:xfrm>
          <a:prstGeom prst="rect">
            <a:avLst/>
          </a:prstGeom>
        </p:spPr>
        <p:txBody>
          <a:bodyPr anchor="t" rtlCol="false" tIns="0" lIns="0" bIns="0" rIns="0">
            <a:spAutoFit/>
          </a:bodyPr>
          <a:lstStyle/>
          <a:p>
            <a:pPr algn="l" marL="574735" indent="-287367" lvl="1">
              <a:lnSpc>
                <a:spcPts val="4418"/>
              </a:lnSpc>
              <a:buFont typeface="Arial"/>
              <a:buChar char="•"/>
            </a:pPr>
            <a:r>
              <a:rPr lang="en-US" sz="2662">
                <a:solidFill>
                  <a:srgbClr val="3E3E3E"/>
                </a:solidFill>
                <a:latin typeface="Poppins"/>
                <a:ea typeface="Poppins"/>
                <a:cs typeface="Poppins"/>
                <a:sym typeface="Poppins"/>
              </a:rPr>
              <a:t>Agriculture today faces serious challenges in choosing the right crop for each soil type. According to global FAO reports,</a:t>
            </a:r>
            <a:r>
              <a:rPr lang="en-US" b="true" sz="2662">
                <a:solidFill>
                  <a:srgbClr val="3E3E3E"/>
                </a:solidFill>
                <a:latin typeface="Poppins Bold"/>
                <a:ea typeface="Poppins Bold"/>
                <a:cs typeface="Poppins Bold"/>
                <a:sym typeface="Poppins Bold"/>
              </a:rPr>
              <a:t> over 33% of the world’s soils are degraded</a:t>
            </a:r>
            <a:r>
              <a:rPr lang="en-US" sz="2662">
                <a:solidFill>
                  <a:srgbClr val="3E3E3E"/>
                </a:solidFill>
                <a:latin typeface="Poppins"/>
                <a:ea typeface="Poppins"/>
                <a:cs typeface="Poppins"/>
                <a:sym typeface="Poppins"/>
              </a:rPr>
              <a:t>, and poor crop–soil matching leads to major losses in productivity and increased fertilizer consumption.</a:t>
            </a:r>
          </a:p>
          <a:p>
            <a:pPr algn="l" marL="574735" indent="-287367" lvl="1">
              <a:lnSpc>
                <a:spcPts val="4418"/>
              </a:lnSpc>
              <a:buFont typeface="Arial"/>
              <a:buChar char="•"/>
            </a:pPr>
            <a:r>
              <a:rPr lang="en-US" sz="2662">
                <a:solidFill>
                  <a:srgbClr val="3E3E3E"/>
                </a:solidFill>
                <a:latin typeface="Poppins"/>
                <a:ea typeface="Poppins"/>
                <a:cs typeface="Poppins"/>
                <a:sym typeface="Poppins"/>
              </a:rPr>
              <a:t>Many farmers still rely on trial-and-error when deciding what to plant, which often results in higher costs and wasted resources.</a:t>
            </a:r>
          </a:p>
          <a:p>
            <a:pPr algn="l" marL="574735" indent="-287367" lvl="1">
              <a:lnSpc>
                <a:spcPts val="4418"/>
              </a:lnSpc>
              <a:buFont typeface="Arial"/>
              <a:buChar char="•"/>
            </a:pPr>
            <a:r>
              <a:rPr lang="en-US" sz="2662">
                <a:solidFill>
                  <a:srgbClr val="3E3E3E"/>
                </a:solidFill>
                <a:latin typeface="Poppins"/>
                <a:ea typeface="Poppins"/>
                <a:cs typeface="Poppins"/>
                <a:sym typeface="Poppins"/>
              </a:rPr>
              <a:t>Plantify aims to solve this problem using Machine Learning. B</a:t>
            </a:r>
            <a:r>
              <a:rPr lang="en-US" sz="2662">
                <a:solidFill>
                  <a:srgbClr val="3E3E3E"/>
                </a:solidFill>
                <a:latin typeface="Poppins"/>
                <a:ea typeface="Poppins"/>
                <a:cs typeface="Poppins"/>
                <a:sym typeface="Poppins"/>
              </a:rPr>
              <a:t>y analyzing soil indicators such as N, P, K, temperature, humidity, pH, and rainfall, Plantify predicts the most suitable crop for a given soil sample.</a:t>
            </a:r>
          </a:p>
          <a:p>
            <a:pPr algn="l" marL="574735" indent="-287367" lvl="1">
              <a:lnSpc>
                <a:spcPts val="4418"/>
              </a:lnSpc>
              <a:buFont typeface="Arial"/>
              <a:buChar char="•"/>
            </a:pPr>
            <a:r>
              <a:rPr lang="en-US" b="true" sz="2662">
                <a:solidFill>
                  <a:srgbClr val="3E3E3E"/>
                </a:solidFill>
                <a:latin typeface="Poppins Bold"/>
                <a:ea typeface="Poppins Bold"/>
                <a:cs typeface="Poppins Bold"/>
                <a:sym typeface="Poppins Bold"/>
              </a:rPr>
              <a:t>Our model</a:t>
            </a:r>
            <a:r>
              <a:rPr lang="en-US" sz="2662">
                <a:solidFill>
                  <a:srgbClr val="3E3E3E"/>
                </a:solidFill>
                <a:latin typeface="Poppins"/>
                <a:ea typeface="Poppins"/>
                <a:cs typeface="Poppins"/>
                <a:sym typeface="Poppins"/>
              </a:rPr>
              <a:t> provides accurate, data-driven crop recommendations that </a:t>
            </a:r>
            <a:r>
              <a:rPr lang="en-US" b="true" sz="2662">
                <a:solidFill>
                  <a:srgbClr val="3E3E3E"/>
                </a:solidFill>
                <a:latin typeface="Poppins Bold"/>
                <a:ea typeface="Poppins Bold"/>
                <a:cs typeface="Poppins Bold"/>
                <a:sym typeface="Poppins Bold"/>
              </a:rPr>
              <a:t>help farmers</a:t>
            </a:r>
            <a:r>
              <a:rPr lang="en-US" sz="2662">
                <a:solidFill>
                  <a:srgbClr val="3E3E3E"/>
                </a:solidFill>
                <a:latin typeface="Poppins"/>
                <a:ea typeface="Poppins"/>
                <a:cs typeface="Poppins"/>
                <a:sym typeface="Poppins"/>
              </a:rPr>
              <a:t> boost productivity, optimize soil resources, and </a:t>
            </a:r>
            <a:r>
              <a:rPr lang="en-US" b="true" sz="2662">
                <a:solidFill>
                  <a:srgbClr val="3E3E3E"/>
                </a:solidFill>
                <a:latin typeface="Poppins Bold"/>
                <a:ea typeface="Poppins Bold"/>
                <a:cs typeface="Poppins Bold"/>
                <a:sym typeface="Poppins Bold"/>
              </a:rPr>
              <a:t>support large-scale agricultural development initiatives</a:t>
            </a:r>
            <a:r>
              <a:rPr lang="en-US" sz="2662">
                <a:solidFill>
                  <a:srgbClr val="3E3E3E"/>
                </a:solidFill>
                <a:latin typeface="Poppins"/>
                <a:ea typeface="Poppins"/>
                <a:cs typeface="Poppins"/>
                <a:sym typeface="Poppins"/>
              </a:rPr>
              <a:t>.</a:t>
            </a:r>
          </a:p>
        </p:txBody>
      </p:sp>
      <p:sp>
        <p:nvSpPr>
          <p:cNvPr name="TextBox 6" id="6"/>
          <p:cNvSpPr txBox="true"/>
          <p:nvPr/>
        </p:nvSpPr>
        <p:spPr>
          <a:xfrm rot="0">
            <a:off x="1762189" y="456565"/>
            <a:ext cx="5479894"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Introduction</a:t>
            </a:r>
          </a:p>
        </p:txBody>
      </p:sp>
      <p:sp>
        <p:nvSpPr>
          <p:cNvPr name="Freeform 7" id="7"/>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2"/>
            <a:stretch>
              <a:fillRect l="0" t="0" r="0" b="0"/>
            </a:stretch>
          </a:blipFill>
        </p:spPr>
      </p:sp>
      <p:sp>
        <p:nvSpPr>
          <p:cNvPr name="Freeform 8" id="8"/>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3"/>
            <a:stretch>
              <a:fillRect l="0" t="0" r="0" b="0"/>
            </a:stretch>
          </a:blipFill>
        </p:spPr>
      </p:sp>
      <p:sp>
        <p:nvSpPr>
          <p:cNvPr name="Freeform 9" id="9"/>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4"/>
            <a:stretch>
              <a:fillRect l="0" t="0" r="0" b="0"/>
            </a:stretch>
          </a:blipFill>
        </p:spPr>
      </p:sp>
      <p:grpSp>
        <p:nvGrpSpPr>
          <p:cNvPr name="Group 10" id="10"/>
          <p:cNvGrpSpPr/>
          <p:nvPr/>
        </p:nvGrpSpPr>
        <p:grpSpPr>
          <a:xfrm rot="0">
            <a:off x="17088283" y="1263557"/>
            <a:ext cx="1478149" cy="7759885"/>
            <a:chOff x="0" y="0"/>
            <a:chExt cx="389307" cy="2043756"/>
          </a:xfrm>
        </p:grpSpPr>
        <p:sp>
          <p:nvSpPr>
            <p:cNvPr name="Freeform 11" id="11"/>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2" id="12"/>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
        <p:nvSpPr>
          <p:cNvPr name="Freeform 13" id="13"/>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5"/>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0" y="1374205"/>
            <a:ext cx="9355009" cy="7759885"/>
            <a:chOff x="0" y="0"/>
            <a:chExt cx="2463871" cy="2043756"/>
          </a:xfrm>
        </p:grpSpPr>
        <p:sp>
          <p:nvSpPr>
            <p:cNvPr name="Freeform 6" id="6"/>
            <p:cNvSpPr/>
            <p:nvPr/>
          </p:nvSpPr>
          <p:spPr>
            <a:xfrm flipH="false" flipV="false" rot="0">
              <a:off x="0" y="0"/>
              <a:ext cx="2463871" cy="2043756"/>
            </a:xfrm>
            <a:custGeom>
              <a:avLst/>
              <a:gdLst/>
              <a:ahLst/>
              <a:cxnLst/>
              <a:rect r="r" b="b" t="t" l="l"/>
              <a:pathLst>
                <a:path h="2043756" w="2463871">
                  <a:moveTo>
                    <a:pt x="42206" y="0"/>
                  </a:moveTo>
                  <a:lnTo>
                    <a:pt x="2421665" y="0"/>
                  </a:lnTo>
                  <a:cubicBezTo>
                    <a:pt x="2444974" y="0"/>
                    <a:pt x="2463871" y="18896"/>
                    <a:pt x="2463871" y="42206"/>
                  </a:cubicBezTo>
                  <a:lnTo>
                    <a:pt x="2463871" y="2001550"/>
                  </a:lnTo>
                  <a:cubicBezTo>
                    <a:pt x="2463871" y="2024860"/>
                    <a:pt x="2444974" y="2043756"/>
                    <a:pt x="2421665" y="2043756"/>
                  </a:cubicBezTo>
                  <a:lnTo>
                    <a:pt x="42206" y="2043756"/>
                  </a:lnTo>
                  <a:cubicBezTo>
                    <a:pt x="18896" y="2043756"/>
                    <a:pt x="0" y="2024860"/>
                    <a:pt x="0" y="2001550"/>
                  </a:cubicBezTo>
                  <a:lnTo>
                    <a:pt x="0" y="42206"/>
                  </a:lnTo>
                  <a:cubicBezTo>
                    <a:pt x="0" y="18896"/>
                    <a:pt x="18896" y="0"/>
                    <a:pt x="42206" y="0"/>
                  </a:cubicBezTo>
                  <a:close/>
                </a:path>
              </a:pathLst>
            </a:custGeom>
            <a:solidFill>
              <a:srgbClr val="444C2D"/>
            </a:solidFill>
          </p:spPr>
        </p:sp>
        <p:sp>
          <p:nvSpPr>
            <p:cNvPr name="TextBox 7" id="7"/>
            <p:cNvSpPr txBox="true"/>
            <p:nvPr/>
          </p:nvSpPr>
          <p:spPr>
            <a:xfrm>
              <a:off x="0" y="-66675"/>
              <a:ext cx="2463871" cy="2110431"/>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0">
            <a:off x="14442588" y="3169776"/>
            <a:ext cx="4680732" cy="7342325"/>
          </a:xfrm>
          <a:custGeom>
            <a:avLst/>
            <a:gdLst/>
            <a:ahLst/>
            <a:cxnLst/>
            <a:rect r="r" b="b" t="t" l="l"/>
            <a:pathLst>
              <a:path h="7342325" w="4680732">
                <a:moveTo>
                  <a:pt x="0" y="0"/>
                </a:moveTo>
                <a:lnTo>
                  <a:pt x="4680732" y="0"/>
                </a:lnTo>
                <a:lnTo>
                  <a:pt x="4680732" y="7342324"/>
                </a:lnTo>
                <a:lnTo>
                  <a:pt x="0" y="7342324"/>
                </a:lnTo>
                <a:lnTo>
                  <a:pt x="0" y="0"/>
                </a:lnTo>
                <a:close/>
              </a:path>
            </a:pathLst>
          </a:custGeom>
          <a:blipFill>
            <a:blip r:embed="rId2"/>
            <a:stretch>
              <a:fillRect l="0" t="0" r="0" b="0"/>
            </a:stretch>
          </a:blipFill>
        </p:spPr>
      </p:sp>
      <p:sp>
        <p:nvSpPr>
          <p:cNvPr name="Freeform 9" id="9"/>
          <p:cNvSpPr/>
          <p:nvPr/>
        </p:nvSpPr>
        <p:spPr>
          <a:xfrm flipH="false" flipV="false" rot="-1873673">
            <a:off x="-209535" y="6432528"/>
            <a:ext cx="1648438" cy="2585786"/>
          </a:xfrm>
          <a:custGeom>
            <a:avLst/>
            <a:gdLst/>
            <a:ahLst/>
            <a:cxnLst/>
            <a:rect r="r" b="b" t="t" l="l"/>
            <a:pathLst>
              <a:path h="2585786" w="1648438">
                <a:moveTo>
                  <a:pt x="0" y="0"/>
                </a:moveTo>
                <a:lnTo>
                  <a:pt x="1648438" y="0"/>
                </a:lnTo>
                <a:lnTo>
                  <a:pt x="1648438" y="2585786"/>
                </a:lnTo>
                <a:lnTo>
                  <a:pt x="0" y="2585786"/>
                </a:lnTo>
                <a:lnTo>
                  <a:pt x="0" y="0"/>
                </a:lnTo>
                <a:close/>
              </a:path>
            </a:pathLst>
          </a:custGeom>
          <a:blipFill>
            <a:blip r:embed="rId2"/>
            <a:stretch>
              <a:fillRect l="0" t="0" r="0" b="0"/>
            </a:stretch>
          </a:blipFill>
        </p:spPr>
      </p:sp>
      <p:sp>
        <p:nvSpPr>
          <p:cNvPr name="TextBox 10" id="10"/>
          <p:cNvSpPr txBox="true"/>
          <p:nvPr/>
        </p:nvSpPr>
        <p:spPr>
          <a:xfrm rot="0">
            <a:off x="673117" y="3717170"/>
            <a:ext cx="7308201" cy="2969180"/>
          </a:xfrm>
          <a:prstGeom prst="rect">
            <a:avLst/>
          </a:prstGeom>
        </p:spPr>
        <p:txBody>
          <a:bodyPr anchor="t" rtlCol="false" tIns="0" lIns="0" bIns="0" rIns="0">
            <a:spAutoFit/>
          </a:bodyPr>
          <a:lstStyle/>
          <a:p>
            <a:pPr algn="l">
              <a:lnSpc>
                <a:spcPts val="10321"/>
              </a:lnSpc>
            </a:pPr>
            <a:r>
              <a:rPr lang="en-US" sz="10321" b="true">
                <a:solidFill>
                  <a:srgbClr val="FFFFFF"/>
                </a:solidFill>
                <a:latin typeface="Agrandir Bold"/>
                <a:ea typeface="Agrandir Bold"/>
                <a:cs typeface="Agrandir Bold"/>
                <a:sym typeface="Agrandir Bold"/>
              </a:rPr>
              <a:t>Problem Statement</a:t>
            </a:r>
          </a:p>
        </p:txBody>
      </p:sp>
      <p:sp>
        <p:nvSpPr>
          <p:cNvPr name="Freeform 11" id="11"/>
          <p:cNvSpPr/>
          <p:nvPr/>
        </p:nvSpPr>
        <p:spPr>
          <a:xfrm flipH="false" flipV="false" rot="2123851">
            <a:off x="8046145" y="6309867"/>
            <a:ext cx="1648438" cy="2585786"/>
          </a:xfrm>
          <a:custGeom>
            <a:avLst/>
            <a:gdLst/>
            <a:ahLst/>
            <a:cxnLst/>
            <a:rect r="r" b="b" t="t" l="l"/>
            <a:pathLst>
              <a:path h="2585786" w="1648438">
                <a:moveTo>
                  <a:pt x="0" y="0"/>
                </a:moveTo>
                <a:lnTo>
                  <a:pt x="1648439" y="0"/>
                </a:lnTo>
                <a:lnTo>
                  <a:pt x="1648439" y="2585785"/>
                </a:lnTo>
                <a:lnTo>
                  <a:pt x="0" y="2585785"/>
                </a:lnTo>
                <a:lnTo>
                  <a:pt x="0" y="0"/>
                </a:lnTo>
                <a:close/>
              </a:path>
            </a:pathLst>
          </a:custGeom>
          <a:blipFill>
            <a:blip r:embed="rId2"/>
            <a:stretch>
              <a:fillRect l="0" t="0" r="0" b="0"/>
            </a:stretch>
          </a:blipFill>
        </p:spPr>
      </p:sp>
      <p:sp>
        <p:nvSpPr>
          <p:cNvPr name="Freeform 12" id="12"/>
          <p:cNvSpPr/>
          <p:nvPr/>
        </p:nvSpPr>
        <p:spPr>
          <a:xfrm flipH="false" flipV="false" rot="-1435803">
            <a:off x="7633229" y="-29336"/>
            <a:ext cx="1648438" cy="2585786"/>
          </a:xfrm>
          <a:custGeom>
            <a:avLst/>
            <a:gdLst/>
            <a:ahLst/>
            <a:cxnLst/>
            <a:rect r="r" b="b" t="t" l="l"/>
            <a:pathLst>
              <a:path h="2585786" w="1648438">
                <a:moveTo>
                  <a:pt x="0" y="0"/>
                </a:moveTo>
                <a:lnTo>
                  <a:pt x="1648439" y="0"/>
                </a:lnTo>
                <a:lnTo>
                  <a:pt x="1648439" y="2585786"/>
                </a:lnTo>
                <a:lnTo>
                  <a:pt x="0" y="2585786"/>
                </a:lnTo>
                <a:lnTo>
                  <a:pt x="0" y="0"/>
                </a:lnTo>
                <a:close/>
              </a:path>
            </a:pathLst>
          </a:custGeom>
          <a:blipFill>
            <a:blip r:embed="rId2"/>
            <a:stretch>
              <a:fillRect l="0" t="0" r="0" b="0"/>
            </a:stretch>
          </a:blipFill>
        </p:spPr>
      </p:sp>
      <p:grpSp>
        <p:nvGrpSpPr>
          <p:cNvPr name="Group 13" id="13"/>
          <p:cNvGrpSpPr/>
          <p:nvPr/>
        </p:nvGrpSpPr>
        <p:grpSpPr>
          <a:xfrm rot="0">
            <a:off x="3528249" y="2324022"/>
            <a:ext cx="1149256" cy="11492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47625"/>
              <a:ext cx="660400" cy="784225"/>
            </a:xfrm>
            <a:prstGeom prst="rect">
              <a:avLst/>
            </a:prstGeom>
          </p:spPr>
          <p:txBody>
            <a:bodyPr anchor="ctr" rtlCol="false" tIns="50800" lIns="50800" bIns="50800" rIns="50800"/>
            <a:lstStyle/>
            <a:p>
              <a:pPr algn="ctr">
                <a:lnSpc>
                  <a:spcPts val="3359"/>
                </a:lnSpc>
              </a:pPr>
              <a:r>
                <a:rPr lang="en-US" b="true" sz="2399">
                  <a:solidFill>
                    <a:srgbClr val="4C4240"/>
                  </a:solidFill>
                  <a:latin typeface="Agrandir Bold"/>
                  <a:ea typeface="Agrandir Bold"/>
                  <a:cs typeface="Agrandir Bold"/>
                  <a:sym typeface="Agrandir Bold"/>
                </a:rPr>
                <a:t>2</a:t>
              </a:r>
            </a:p>
          </p:txBody>
        </p:sp>
      </p:grpSp>
      <p:sp>
        <p:nvSpPr>
          <p:cNvPr name="Freeform 16" id="16"/>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7" id="17"/>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8" id="18"/>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sp>
        <p:nvSpPr>
          <p:cNvPr name="TextBox 2" id="2"/>
          <p:cNvSpPr txBox="true"/>
          <p:nvPr/>
        </p:nvSpPr>
        <p:spPr>
          <a:xfrm rot="0">
            <a:off x="1657133" y="456565"/>
            <a:ext cx="9116262" cy="1087120"/>
          </a:xfrm>
          <a:prstGeom prst="rect">
            <a:avLst/>
          </a:prstGeom>
        </p:spPr>
        <p:txBody>
          <a:bodyPr anchor="t" rtlCol="false" tIns="0" lIns="0" bIns="0" rIns="0">
            <a:spAutoFit/>
          </a:bodyPr>
          <a:lstStyle/>
          <a:p>
            <a:pPr algn="l">
              <a:lnSpc>
                <a:spcPts val="6800"/>
              </a:lnSpc>
            </a:pPr>
            <a:r>
              <a:rPr lang="en-US" sz="6800" b="true">
                <a:solidFill>
                  <a:srgbClr val="2F4F34"/>
                </a:solidFill>
                <a:latin typeface="Agrandir Bold"/>
                <a:ea typeface="Agrandir Bold"/>
                <a:cs typeface="Agrandir Bold"/>
                <a:sym typeface="Agrandir Bold"/>
              </a:rPr>
              <a:t>P</a:t>
            </a:r>
            <a:r>
              <a:rPr lang="en-US" sz="6800" b="true">
                <a:solidFill>
                  <a:srgbClr val="2F4F34"/>
                </a:solidFill>
                <a:latin typeface="Agrandir Bold"/>
                <a:ea typeface="Agrandir Bold"/>
                <a:cs typeface="Agrandir Bold"/>
                <a:sym typeface="Agrandir Bold"/>
              </a:rPr>
              <a:t>roblem Statement</a:t>
            </a:r>
          </a:p>
        </p:txBody>
      </p:sp>
      <p:grpSp>
        <p:nvGrpSpPr>
          <p:cNvPr name="Group 3" id="3"/>
          <p:cNvGrpSpPr/>
          <p:nvPr/>
        </p:nvGrpSpPr>
        <p:grpSpPr>
          <a:xfrm rot="0">
            <a:off x="705383" y="1364929"/>
            <a:ext cx="13718617" cy="8452910"/>
            <a:chOff x="0" y="0"/>
            <a:chExt cx="3613134" cy="2226281"/>
          </a:xfrm>
        </p:grpSpPr>
        <p:sp>
          <p:nvSpPr>
            <p:cNvPr name="Freeform 4" id="4"/>
            <p:cNvSpPr/>
            <p:nvPr/>
          </p:nvSpPr>
          <p:spPr>
            <a:xfrm flipH="false" flipV="false" rot="0">
              <a:off x="0" y="0"/>
              <a:ext cx="3613134" cy="2226281"/>
            </a:xfrm>
            <a:custGeom>
              <a:avLst/>
              <a:gdLst/>
              <a:ahLst/>
              <a:cxnLst/>
              <a:rect r="r" b="b" t="t" l="l"/>
              <a:pathLst>
                <a:path h="2226281" w="3613134">
                  <a:moveTo>
                    <a:pt x="28781" y="0"/>
                  </a:moveTo>
                  <a:lnTo>
                    <a:pt x="3584353" y="0"/>
                  </a:lnTo>
                  <a:cubicBezTo>
                    <a:pt x="3591986" y="0"/>
                    <a:pt x="3599306" y="3032"/>
                    <a:pt x="3604704" y="8430"/>
                  </a:cubicBezTo>
                  <a:cubicBezTo>
                    <a:pt x="3610101" y="13827"/>
                    <a:pt x="3613134" y="21148"/>
                    <a:pt x="3613134" y="28781"/>
                  </a:cubicBezTo>
                  <a:lnTo>
                    <a:pt x="3613134" y="2197500"/>
                  </a:lnTo>
                  <a:cubicBezTo>
                    <a:pt x="3613134" y="2205133"/>
                    <a:pt x="3610101" y="2212454"/>
                    <a:pt x="3604704" y="2217851"/>
                  </a:cubicBezTo>
                  <a:cubicBezTo>
                    <a:pt x="3599306" y="2223249"/>
                    <a:pt x="3591986" y="2226281"/>
                    <a:pt x="3584353" y="2226281"/>
                  </a:cubicBezTo>
                  <a:lnTo>
                    <a:pt x="28781" y="2226281"/>
                  </a:lnTo>
                  <a:cubicBezTo>
                    <a:pt x="21148" y="2226281"/>
                    <a:pt x="13827" y="2223249"/>
                    <a:pt x="8430" y="2217851"/>
                  </a:cubicBezTo>
                  <a:cubicBezTo>
                    <a:pt x="3032" y="2212454"/>
                    <a:pt x="0" y="2205133"/>
                    <a:pt x="0" y="2197500"/>
                  </a:cubicBezTo>
                  <a:lnTo>
                    <a:pt x="0" y="28781"/>
                  </a:lnTo>
                  <a:cubicBezTo>
                    <a:pt x="0" y="21148"/>
                    <a:pt x="3032" y="13827"/>
                    <a:pt x="8430" y="8430"/>
                  </a:cubicBezTo>
                  <a:cubicBezTo>
                    <a:pt x="13827" y="3032"/>
                    <a:pt x="21148" y="0"/>
                    <a:pt x="28781" y="0"/>
                  </a:cubicBezTo>
                  <a:close/>
                </a:path>
              </a:pathLst>
            </a:custGeom>
            <a:solidFill>
              <a:srgbClr val="E3EEDC"/>
            </a:solidFill>
          </p:spPr>
        </p:sp>
        <p:sp>
          <p:nvSpPr>
            <p:cNvPr name="TextBox 5" id="5"/>
            <p:cNvSpPr txBox="true"/>
            <p:nvPr/>
          </p:nvSpPr>
          <p:spPr>
            <a:xfrm>
              <a:off x="0" y="-66675"/>
              <a:ext cx="3613134" cy="2292956"/>
            </a:xfrm>
            <a:prstGeom prst="rect">
              <a:avLst/>
            </a:prstGeom>
          </p:spPr>
          <p:txBody>
            <a:bodyPr anchor="ctr" rtlCol="false" tIns="50800" lIns="50800" bIns="50800" rIns="50800"/>
            <a:lstStyle/>
            <a:p>
              <a:pPr algn="ctr">
                <a:lnSpc>
                  <a:spcPts val="3360"/>
                </a:lnSpc>
              </a:pPr>
            </a:p>
          </p:txBody>
        </p:sp>
      </p:grpSp>
      <p:sp>
        <p:nvSpPr>
          <p:cNvPr name="Freeform 6" id="6"/>
          <p:cNvSpPr/>
          <p:nvPr/>
        </p:nvSpPr>
        <p:spPr>
          <a:xfrm flipH="false" flipV="false" rot="0">
            <a:off x="13452212" y="3040518"/>
            <a:ext cx="4680732" cy="7342325"/>
          </a:xfrm>
          <a:custGeom>
            <a:avLst/>
            <a:gdLst/>
            <a:ahLst/>
            <a:cxnLst/>
            <a:rect r="r" b="b" t="t" l="l"/>
            <a:pathLst>
              <a:path h="7342325" w="4680732">
                <a:moveTo>
                  <a:pt x="0" y="0"/>
                </a:moveTo>
                <a:lnTo>
                  <a:pt x="4680732" y="0"/>
                </a:lnTo>
                <a:lnTo>
                  <a:pt x="4680732" y="7342325"/>
                </a:lnTo>
                <a:lnTo>
                  <a:pt x="0" y="7342325"/>
                </a:lnTo>
                <a:lnTo>
                  <a:pt x="0" y="0"/>
                </a:lnTo>
                <a:close/>
              </a:path>
            </a:pathLst>
          </a:custGeom>
          <a:blipFill>
            <a:blip r:embed="rId2"/>
            <a:stretch>
              <a:fillRect l="0" t="0" r="0" b="0"/>
            </a:stretch>
          </a:blipFill>
        </p:spPr>
      </p:sp>
      <p:sp>
        <p:nvSpPr>
          <p:cNvPr name="TextBox 7" id="7"/>
          <p:cNvSpPr txBox="true"/>
          <p:nvPr/>
        </p:nvSpPr>
        <p:spPr>
          <a:xfrm rot="0">
            <a:off x="1112007" y="1618092"/>
            <a:ext cx="12905368" cy="7994694"/>
          </a:xfrm>
          <a:prstGeom prst="rect">
            <a:avLst/>
          </a:prstGeom>
        </p:spPr>
        <p:txBody>
          <a:bodyPr anchor="t" rtlCol="false" tIns="0" lIns="0" bIns="0" rIns="0">
            <a:spAutoFit/>
          </a:bodyPr>
          <a:lstStyle/>
          <a:p>
            <a:pPr algn="l">
              <a:lnSpc>
                <a:spcPts val="3726"/>
              </a:lnSpc>
            </a:pPr>
            <a:r>
              <a:rPr lang="en-US" sz="2662">
                <a:solidFill>
                  <a:srgbClr val="3E3E3E"/>
                </a:solidFill>
                <a:latin typeface="Poppins"/>
                <a:ea typeface="Poppins"/>
                <a:cs typeface="Poppins"/>
                <a:sym typeface="Poppins"/>
              </a:rPr>
              <a:t>Desp</a:t>
            </a:r>
            <a:r>
              <a:rPr lang="en-US" sz="2662">
                <a:solidFill>
                  <a:srgbClr val="3E3E3E"/>
                </a:solidFill>
                <a:latin typeface="Poppins"/>
                <a:ea typeface="Poppins"/>
                <a:cs typeface="Poppins"/>
                <a:sym typeface="Poppins"/>
              </a:rPr>
              <a:t>ite advancements in agricultural technology, selecting the right crop for a speci</a:t>
            </a:r>
            <a:r>
              <a:rPr lang="en-US" sz="2662">
                <a:solidFill>
                  <a:srgbClr val="3E3E3E"/>
                </a:solidFill>
                <a:latin typeface="Poppins"/>
                <a:ea typeface="Poppins"/>
                <a:cs typeface="Poppins"/>
                <a:sym typeface="Poppins"/>
              </a:rPr>
              <a:t>f</a:t>
            </a:r>
            <a:r>
              <a:rPr lang="en-US" sz="2662">
                <a:solidFill>
                  <a:srgbClr val="3E3E3E"/>
                </a:solidFill>
                <a:latin typeface="Poppins"/>
                <a:ea typeface="Poppins"/>
                <a:cs typeface="Poppins"/>
                <a:sym typeface="Poppins"/>
              </a:rPr>
              <a:t>ic</a:t>
            </a:r>
            <a:r>
              <a:rPr lang="en-US" sz="2662">
                <a:solidFill>
                  <a:srgbClr val="3E3E3E"/>
                </a:solidFill>
                <a:latin typeface="Poppins"/>
                <a:ea typeface="Poppins"/>
                <a:cs typeface="Poppins"/>
                <a:sym typeface="Poppins"/>
              </a:rPr>
              <a:t> soil </a:t>
            </a:r>
            <a:r>
              <a:rPr lang="en-US" sz="2662">
                <a:solidFill>
                  <a:srgbClr val="3E3E3E"/>
                </a:solidFill>
                <a:latin typeface="Poppins"/>
                <a:ea typeface="Poppins"/>
                <a:cs typeface="Poppins"/>
                <a:sym typeface="Poppins"/>
              </a:rPr>
              <a:t>typ</a:t>
            </a:r>
            <a:r>
              <a:rPr lang="en-US" sz="2662">
                <a:solidFill>
                  <a:srgbClr val="3E3E3E"/>
                </a:solidFill>
                <a:latin typeface="Poppins"/>
                <a:ea typeface="Poppins"/>
                <a:cs typeface="Poppins"/>
                <a:sym typeface="Poppins"/>
              </a:rPr>
              <a:t>e re</a:t>
            </a:r>
            <a:r>
              <a:rPr lang="en-US" sz="2662">
                <a:solidFill>
                  <a:srgbClr val="3E3E3E"/>
                </a:solidFill>
                <a:latin typeface="Poppins"/>
                <a:ea typeface="Poppins"/>
                <a:cs typeface="Poppins"/>
                <a:sym typeface="Poppins"/>
              </a:rPr>
              <a:t>mains a major challenge due to several real-world limitations:</a:t>
            </a:r>
          </a:p>
          <a:p>
            <a:pPr algn="l" marL="574735" indent="-287367" lvl="1">
              <a:lnSpc>
                <a:spcPts val="4418"/>
              </a:lnSpc>
              <a:buFont typeface="Arial"/>
              <a:buChar char="•"/>
            </a:pPr>
            <a:r>
              <a:rPr lang="en-US" sz="2662">
                <a:solidFill>
                  <a:srgbClr val="3E3E3E"/>
                </a:solidFill>
                <a:latin typeface="Poppins"/>
                <a:ea typeface="Poppins"/>
                <a:cs typeface="Poppins"/>
                <a:sym typeface="Poppins"/>
              </a:rPr>
              <a:t>Duri</a:t>
            </a:r>
            <a:r>
              <a:rPr lang="en-US" sz="2662">
                <a:solidFill>
                  <a:srgbClr val="3E3E3E"/>
                </a:solidFill>
                <a:latin typeface="Poppins"/>
                <a:ea typeface="Poppins"/>
                <a:cs typeface="Poppins"/>
                <a:sym typeface="Poppins"/>
              </a:rPr>
              <a:t>ng large-scale agricultural planning, quick and reliable crop–soil matching is essential, yet manual assessment is slow, subjective, and prone to error.</a:t>
            </a:r>
          </a:p>
          <a:p>
            <a:pPr algn="l" marL="574735" indent="-287367" lvl="1">
              <a:lnSpc>
                <a:spcPts val="4418"/>
              </a:lnSpc>
              <a:buFont typeface="Arial"/>
              <a:buChar char="•"/>
            </a:pPr>
            <a:r>
              <a:rPr lang="en-US" sz="2662">
                <a:solidFill>
                  <a:srgbClr val="3E3E3E"/>
                </a:solidFill>
                <a:latin typeface="Poppins"/>
                <a:ea typeface="Poppins"/>
                <a:cs typeface="Poppins"/>
                <a:sym typeface="Poppins"/>
              </a:rPr>
              <a:t>Access to proper soil analysis tools is limited in many rural and underserved farming areas,</a:t>
            </a:r>
            <a:r>
              <a:rPr lang="en-US" sz="2662">
                <a:solidFill>
                  <a:srgbClr val="3E3E3E"/>
                </a:solidFill>
                <a:latin typeface="Poppins"/>
                <a:ea typeface="Poppins"/>
                <a:cs typeface="Poppins"/>
                <a:sym typeface="Poppins"/>
              </a:rPr>
              <a:t> making it difficult for farmers to accurately understand their soil’s nutrient composition.</a:t>
            </a:r>
          </a:p>
          <a:p>
            <a:pPr algn="l" marL="574735" indent="-287367" lvl="1">
              <a:lnSpc>
                <a:spcPts val="4418"/>
              </a:lnSpc>
              <a:buFont typeface="Arial"/>
              <a:buChar char="•"/>
            </a:pPr>
            <a:r>
              <a:rPr lang="en-US" sz="2662">
                <a:solidFill>
                  <a:srgbClr val="3E3E3E"/>
                </a:solidFill>
                <a:latin typeface="Poppins"/>
                <a:ea typeface="Poppins"/>
                <a:cs typeface="Poppins"/>
                <a:sym typeface="Poppins"/>
              </a:rPr>
              <a:t>Even agricultural technicians or extension workers may struggle to make precise crop recommendations when soil data is incomplete or unclear, increasing the risk of unsuitable crop selection.</a:t>
            </a:r>
          </a:p>
          <a:p>
            <a:pPr algn="l">
              <a:lnSpc>
                <a:spcPts val="4418"/>
              </a:lnSpc>
            </a:pPr>
            <a:r>
              <a:rPr lang="en-US" sz="2662">
                <a:solidFill>
                  <a:srgbClr val="3E3E3E"/>
                </a:solidFill>
                <a:latin typeface="Poppins"/>
                <a:ea typeface="Poppins"/>
                <a:cs typeface="Poppins"/>
                <a:sym typeface="Poppins"/>
              </a:rPr>
              <a:t>These challenges highlight the need for an intelligent, data-driven system that can analyze soil properties and g</a:t>
            </a:r>
            <a:r>
              <a:rPr lang="en-US" sz="2662">
                <a:solidFill>
                  <a:srgbClr val="3E3E3E"/>
                </a:solidFill>
                <a:latin typeface="Poppins"/>
                <a:ea typeface="Poppins"/>
                <a:cs typeface="Poppins"/>
                <a:sym typeface="Poppins"/>
              </a:rPr>
              <a:t>u</a:t>
            </a:r>
            <a:r>
              <a:rPr lang="en-US" sz="2662">
                <a:solidFill>
                  <a:srgbClr val="3E3E3E"/>
                </a:solidFill>
                <a:latin typeface="Poppins"/>
                <a:ea typeface="Poppins"/>
                <a:cs typeface="Poppins"/>
                <a:sym typeface="Poppins"/>
              </a:rPr>
              <a:t>ide farme</a:t>
            </a:r>
            <a:r>
              <a:rPr lang="en-US" sz="2662">
                <a:solidFill>
                  <a:srgbClr val="3E3E3E"/>
                </a:solidFill>
                <a:latin typeface="Poppins"/>
                <a:ea typeface="Poppins"/>
                <a:cs typeface="Poppins"/>
                <a:sym typeface="Poppins"/>
              </a:rPr>
              <a:t>r</a:t>
            </a:r>
            <a:r>
              <a:rPr lang="en-US" sz="2662">
                <a:solidFill>
                  <a:srgbClr val="3E3E3E"/>
                </a:solidFill>
                <a:latin typeface="Poppins"/>
                <a:ea typeface="Poppins"/>
                <a:cs typeface="Poppins"/>
                <a:sym typeface="Poppins"/>
              </a:rPr>
              <a:t>s</a:t>
            </a:r>
            <a:r>
              <a:rPr lang="en-US" sz="2662">
                <a:solidFill>
                  <a:srgbClr val="3E3E3E"/>
                </a:solidFill>
                <a:latin typeface="Poppins"/>
                <a:ea typeface="Poppins"/>
                <a:cs typeface="Poppins"/>
                <a:sym typeface="Poppins"/>
              </a:rPr>
              <a:t> </a:t>
            </a:r>
            <a:r>
              <a:rPr lang="en-US" sz="2662">
                <a:solidFill>
                  <a:srgbClr val="3E3E3E"/>
                </a:solidFill>
                <a:latin typeface="Poppins"/>
                <a:ea typeface="Poppins"/>
                <a:cs typeface="Poppins"/>
                <a:sym typeface="Poppins"/>
              </a:rPr>
              <a:t>tow</a:t>
            </a:r>
            <a:r>
              <a:rPr lang="en-US" sz="2662">
                <a:solidFill>
                  <a:srgbClr val="3E3E3E"/>
                </a:solidFill>
                <a:latin typeface="Poppins"/>
                <a:ea typeface="Poppins"/>
                <a:cs typeface="Poppins"/>
                <a:sym typeface="Poppins"/>
              </a:rPr>
              <a:t>ar</a:t>
            </a:r>
            <a:r>
              <a:rPr lang="en-US" sz="2662">
                <a:solidFill>
                  <a:srgbClr val="3E3E3E"/>
                </a:solidFill>
                <a:latin typeface="Poppins"/>
                <a:ea typeface="Poppins"/>
                <a:cs typeface="Poppins"/>
                <a:sym typeface="Poppins"/>
              </a:rPr>
              <a:t>d th</a:t>
            </a:r>
            <a:r>
              <a:rPr lang="en-US" sz="2662">
                <a:solidFill>
                  <a:srgbClr val="3E3E3E"/>
                </a:solidFill>
                <a:latin typeface="Poppins"/>
                <a:ea typeface="Poppins"/>
                <a:cs typeface="Poppins"/>
                <a:sym typeface="Poppins"/>
              </a:rPr>
              <a:t>e</a:t>
            </a:r>
            <a:r>
              <a:rPr lang="en-US" sz="2662">
                <a:solidFill>
                  <a:srgbClr val="3E3E3E"/>
                </a:solidFill>
                <a:latin typeface="Poppins"/>
                <a:ea typeface="Poppins"/>
                <a:cs typeface="Poppins"/>
                <a:sym typeface="Poppins"/>
              </a:rPr>
              <a:t> mo</a:t>
            </a:r>
            <a:r>
              <a:rPr lang="en-US" sz="2662">
                <a:solidFill>
                  <a:srgbClr val="3E3E3E"/>
                </a:solidFill>
                <a:latin typeface="Poppins"/>
                <a:ea typeface="Poppins"/>
                <a:cs typeface="Poppins"/>
                <a:sym typeface="Poppins"/>
              </a:rPr>
              <a:t>s</a:t>
            </a:r>
            <a:r>
              <a:rPr lang="en-US" sz="2662">
                <a:solidFill>
                  <a:srgbClr val="3E3E3E"/>
                </a:solidFill>
                <a:latin typeface="Poppins"/>
                <a:ea typeface="Poppins"/>
                <a:cs typeface="Poppins"/>
                <a:sym typeface="Poppins"/>
              </a:rPr>
              <a:t>t suit</a:t>
            </a:r>
            <a:r>
              <a:rPr lang="en-US" sz="2662">
                <a:solidFill>
                  <a:srgbClr val="3E3E3E"/>
                </a:solidFill>
                <a:latin typeface="Poppins"/>
                <a:ea typeface="Poppins"/>
                <a:cs typeface="Poppins"/>
                <a:sym typeface="Poppins"/>
              </a:rPr>
              <a:t>a</a:t>
            </a:r>
            <a:r>
              <a:rPr lang="en-US" sz="2662">
                <a:solidFill>
                  <a:srgbClr val="3E3E3E"/>
                </a:solidFill>
                <a:latin typeface="Poppins"/>
                <a:ea typeface="Poppins"/>
                <a:cs typeface="Poppins"/>
                <a:sym typeface="Poppins"/>
              </a:rPr>
              <a:t>b</a:t>
            </a:r>
            <a:r>
              <a:rPr lang="en-US" sz="2662">
                <a:solidFill>
                  <a:srgbClr val="3E3E3E"/>
                </a:solidFill>
                <a:latin typeface="Poppins"/>
                <a:ea typeface="Poppins"/>
                <a:cs typeface="Poppins"/>
                <a:sym typeface="Poppins"/>
              </a:rPr>
              <a:t>le </a:t>
            </a:r>
            <a:r>
              <a:rPr lang="en-US" sz="2662">
                <a:solidFill>
                  <a:srgbClr val="3E3E3E"/>
                </a:solidFill>
                <a:latin typeface="Poppins"/>
                <a:ea typeface="Poppins"/>
                <a:cs typeface="Poppins"/>
                <a:sym typeface="Poppins"/>
              </a:rPr>
              <a:t>c</a:t>
            </a:r>
            <a:r>
              <a:rPr lang="en-US" sz="2662">
                <a:solidFill>
                  <a:srgbClr val="3E3E3E"/>
                </a:solidFill>
                <a:latin typeface="Poppins"/>
                <a:ea typeface="Poppins"/>
                <a:cs typeface="Poppins"/>
                <a:sym typeface="Poppins"/>
              </a:rPr>
              <a:t>r</a:t>
            </a:r>
            <a:r>
              <a:rPr lang="en-US" sz="2662">
                <a:solidFill>
                  <a:srgbClr val="3E3E3E"/>
                </a:solidFill>
                <a:latin typeface="Poppins"/>
                <a:ea typeface="Poppins"/>
                <a:cs typeface="Poppins"/>
                <a:sym typeface="Poppins"/>
              </a:rPr>
              <a:t>op cho</a:t>
            </a:r>
            <a:r>
              <a:rPr lang="en-US" sz="2662">
                <a:solidFill>
                  <a:srgbClr val="3E3E3E"/>
                </a:solidFill>
                <a:latin typeface="Poppins"/>
                <a:ea typeface="Poppins"/>
                <a:cs typeface="Poppins"/>
                <a:sym typeface="Poppins"/>
              </a:rPr>
              <a:t>ic</a:t>
            </a:r>
            <a:r>
              <a:rPr lang="en-US" sz="2662">
                <a:solidFill>
                  <a:srgbClr val="3E3E3E"/>
                </a:solidFill>
                <a:latin typeface="Poppins"/>
                <a:ea typeface="Poppins"/>
                <a:cs typeface="Poppins"/>
                <a:sym typeface="Poppins"/>
              </a:rPr>
              <a:t>es, imp</a:t>
            </a:r>
            <a:r>
              <a:rPr lang="en-US" sz="2662">
                <a:solidFill>
                  <a:srgbClr val="3E3E3E"/>
                </a:solidFill>
                <a:latin typeface="Poppins"/>
                <a:ea typeface="Poppins"/>
                <a:cs typeface="Poppins"/>
                <a:sym typeface="Poppins"/>
              </a:rPr>
              <a:t>r</a:t>
            </a:r>
            <a:r>
              <a:rPr lang="en-US" sz="2662">
                <a:solidFill>
                  <a:srgbClr val="3E3E3E"/>
                </a:solidFill>
                <a:latin typeface="Poppins"/>
                <a:ea typeface="Poppins"/>
                <a:cs typeface="Poppins"/>
                <a:sym typeface="Poppins"/>
              </a:rPr>
              <a:t>oving</a:t>
            </a:r>
            <a:r>
              <a:rPr lang="en-US" sz="2662">
                <a:solidFill>
                  <a:srgbClr val="3E3E3E"/>
                </a:solidFill>
                <a:latin typeface="Poppins"/>
                <a:ea typeface="Poppins"/>
                <a:cs typeface="Poppins"/>
                <a:sym typeface="Poppins"/>
              </a:rPr>
              <a:t> </a:t>
            </a:r>
            <a:r>
              <a:rPr lang="en-US" sz="2662">
                <a:solidFill>
                  <a:srgbClr val="3E3E3E"/>
                </a:solidFill>
                <a:latin typeface="Poppins"/>
                <a:ea typeface="Poppins"/>
                <a:cs typeface="Poppins"/>
                <a:sym typeface="Poppins"/>
              </a:rPr>
              <a:t>pro</a:t>
            </a:r>
            <a:r>
              <a:rPr lang="en-US" sz="2662">
                <a:solidFill>
                  <a:srgbClr val="3E3E3E"/>
                </a:solidFill>
                <a:latin typeface="Poppins"/>
                <a:ea typeface="Poppins"/>
                <a:cs typeface="Poppins"/>
                <a:sym typeface="Poppins"/>
              </a:rPr>
              <a:t>d</a:t>
            </a:r>
            <a:r>
              <a:rPr lang="en-US" sz="2662">
                <a:solidFill>
                  <a:srgbClr val="3E3E3E"/>
                </a:solidFill>
                <a:latin typeface="Poppins"/>
                <a:ea typeface="Poppins"/>
                <a:cs typeface="Poppins"/>
                <a:sym typeface="Poppins"/>
              </a:rPr>
              <a:t>ucti</a:t>
            </a:r>
            <a:r>
              <a:rPr lang="en-US" sz="2662">
                <a:solidFill>
                  <a:srgbClr val="3E3E3E"/>
                </a:solidFill>
                <a:latin typeface="Poppins"/>
                <a:ea typeface="Poppins"/>
                <a:cs typeface="Poppins"/>
                <a:sym typeface="Poppins"/>
              </a:rPr>
              <a:t>v</a:t>
            </a:r>
            <a:r>
              <a:rPr lang="en-US" sz="2662">
                <a:solidFill>
                  <a:srgbClr val="3E3E3E"/>
                </a:solidFill>
                <a:latin typeface="Poppins"/>
                <a:ea typeface="Poppins"/>
                <a:cs typeface="Poppins"/>
                <a:sym typeface="Poppins"/>
              </a:rPr>
              <a:t>ity and r</a:t>
            </a:r>
            <a:r>
              <a:rPr lang="en-US" sz="2662">
                <a:solidFill>
                  <a:srgbClr val="3E3E3E"/>
                </a:solidFill>
                <a:latin typeface="Poppins"/>
                <a:ea typeface="Poppins"/>
                <a:cs typeface="Poppins"/>
                <a:sym typeface="Poppins"/>
              </a:rPr>
              <a:t>e</a:t>
            </a:r>
            <a:r>
              <a:rPr lang="en-US" sz="2662">
                <a:solidFill>
                  <a:srgbClr val="3E3E3E"/>
                </a:solidFill>
                <a:latin typeface="Poppins"/>
                <a:ea typeface="Poppins"/>
                <a:cs typeface="Poppins"/>
                <a:sym typeface="Poppins"/>
              </a:rPr>
              <a:t>s</a:t>
            </a:r>
            <a:r>
              <a:rPr lang="en-US" sz="2662">
                <a:solidFill>
                  <a:srgbClr val="3E3E3E"/>
                </a:solidFill>
                <a:latin typeface="Poppins"/>
                <a:ea typeface="Poppins"/>
                <a:cs typeface="Poppins"/>
                <a:sym typeface="Poppins"/>
              </a:rPr>
              <a:t>o</a:t>
            </a:r>
            <a:r>
              <a:rPr lang="en-US" sz="2662">
                <a:solidFill>
                  <a:srgbClr val="3E3E3E"/>
                </a:solidFill>
                <a:latin typeface="Poppins"/>
                <a:ea typeface="Poppins"/>
                <a:cs typeface="Poppins"/>
                <a:sym typeface="Poppins"/>
              </a:rPr>
              <a:t>urc</a:t>
            </a:r>
            <a:r>
              <a:rPr lang="en-US" sz="2662">
                <a:solidFill>
                  <a:srgbClr val="3E3E3E"/>
                </a:solidFill>
                <a:latin typeface="Poppins"/>
                <a:ea typeface="Poppins"/>
                <a:cs typeface="Poppins"/>
                <a:sym typeface="Poppins"/>
              </a:rPr>
              <a:t>e </a:t>
            </a:r>
            <a:r>
              <a:rPr lang="en-US" sz="2662">
                <a:solidFill>
                  <a:srgbClr val="3E3E3E"/>
                </a:solidFill>
                <a:latin typeface="Poppins"/>
                <a:ea typeface="Poppins"/>
                <a:cs typeface="Poppins"/>
                <a:sym typeface="Poppins"/>
              </a:rPr>
              <a:t>eff</a:t>
            </a:r>
            <a:r>
              <a:rPr lang="en-US" sz="2662">
                <a:solidFill>
                  <a:srgbClr val="3E3E3E"/>
                </a:solidFill>
                <a:latin typeface="Poppins"/>
                <a:ea typeface="Poppins"/>
                <a:cs typeface="Poppins"/>
                <a:sym typeface="Poppins"/>
              </a:rPr>
              <a:t>i</a:t>
            </a:r>
            <a:r>
              <a:rPr lang="en-US" sz="2662">
                <a:solidFill>
                  <a:srgbClr val="3E3E3E"/>
                </a:solidFill>
                <a:latin typeface="Poppins"/>
                <a:ea typeface="Poppins"/>
                <a:cs typeface="Poppins"/>
                <a:sym typeface="Poppins"/>
              </a:rPr>
              <a:t>c</a:t>
            </a:r>
            <a:r>
              <a:rPr lang="en-US" sz="2662">
                <a:solidFill>
                  <a:srgbClr val="3E3E3E"/>
                </a:solidFill>
                <a:latin typeface="Poppins"/>
                <a:ea typeface="Poppins"/>
                <a:cs typeface="Poppins"/>
                <a:sym typeface="Poppins"/>
              </a:rPr>
              <a:t>ie</a:t>
            </a:r>
            <a:r>
              <a:rPr lang="en-US" sz="2662">
                <a:solidFill>
                  <a:srgbClr val="3E3E3E"/>
                </a:solidFill>
                <a:latin typeface="Poppins"/>
                <a:ea typeface="Poppins"/>
                <a:cs typeface="Poppins"/>
                <a:sym typeface="Poppins"/>
              </a:rPr>
              <a:t>ncy.</a:t>
            </a:r>
          </a:p>
        </p:txBody>
      </p:sp>
      <p:sp>
        <p:nvSpPr>
          <p:cNvPr name="Freeform 8" id="8"/>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9" id="9"/>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0" id="10"/>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grpSp>
        <p:nvGrpSpPr>
          <p:cNvPr name="Group 11" id="11"/>
          <p:cNvGrpSpPr/>
          <p:nvPr/>
        </p:nvGrpSpPr>
        <p:grpSpPr>
          <a:xfrm rot="0">
            <a:off x="17088283" y="1263557"/>
            <a:ext cx="1478149" cy="7759885"/>
            <a:chOff x="0" y="0"/>
            <a:chExt cx="389307" cy="2043756"/>
          </a:xfrm>
        </p:grpSpPr>
        <p:sp>
          <p:nvSpPr>
            <p:cNvPr name="Freeform 12" id="12"/>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13" id="13"/>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7F0"/>
        </a:solidFill>
      </p:bgPr>
    </p:bg>
    <p:spTree>
      <p:nvGrpSpPr>
        <p:cNvPr id="1" name=""/>
        <p:cNvGrpSpPr/>
        <p:nvPr/>
      </p:nvGrpSpPr>
      <p:grpSpPr>
        <a:xfrm>
          <a:off x="0" y="0"/>
          <a:ext cx="0" cy="0"/>
          <a:chOff x="0" y="0"/>
          <a:chExt cx="0" cy="0"/>
        </a:xfrm>
      </p:grpSpPr>
      <p:grpSp>
        <p:nvGrpSpPr>
          <p:cNvPr name="Group 2" id="2"/>
          <p:cNvGrpSpPr/>
          <p:nvPr/>
        </p:nvGrpSpPr>
        <p:grpSpPr>
          <a:xfrm rot="0">
            <a:off x="17088283" y="1263557"/>
            <a:ext cx="1478149" cy="7759885"/>
            <a:chOff x="0" y="0"/>
            <a:chExt cx="389307" cy="2043756"/>
          </a:xfrm>
        </p:grpSpPr>
        <p:sp>
          <p:nvSpPr>
            <p:cNvPr name="Freeform 3" id="3"/>
            <p:cNvSpPr/>
            <p:nvPr/>
          </p:nvSpPr>
          <p:spPr>
            <a:xfrm flipH="false" flipV="false" rot="0">
              <a:off x="0" y="0"/>
              <a:ext cx="389307" cy="2043756"/>
            </a:xfrm>
            <a:custGeom>
              <a:avLst/>
              <a:gdLst/>
              <a:ahLst/>
              <a:cxnLst/>
              <a:rect r="r" b="b" t="t" l="l"/>
              <a:pathLst>
                <a:path h="2043756" w="389307">
                  <a:moveTo>
                    <a:pt x="194653" y="0"/>
                  </a:moveTo>
                  <a:lnTo>
                    <a:pt x="194653" y="0"/>
                  </a:lnTo>
                  <a:cubicBezTo>
                    <a:pt x="246279" y="0"/>
                    <a:pt x="295789" y="20508"/>
                    <a:pt x="332294" y="57013"/>
                  </a:cubicBezTo>
                  <a:cubicBezTo>
                    <a:pt x="368799" y="93517"/>
                    <a:pt x="389307" y="143028"/>
                    <a:pt x="389307" y="194653"/>
                  </a:cubicBezTo>
                  <a:lnTo>
                    <a:pt x="389307" y="1849103"/>
                  </a:lnTo>
                  <a:cubicBezTo>
                    <a:pt x="389307" y="1956607"/>
                    <a:pt x="302157" y="2043756"/>
                    <a:pt x="194653" y="2043756"/>
                  </a:cubicBezTo>
                  <a:lnTo>
                    <a:pt x="194653" y="2043756"/>
                  </a:lnTo>
                  <a:cubicBezTo>
                    <a:pt x="87149" y="2043756"/>
                    <a:pt x="0" y="1956607"/>
                    <a:pt x="0" y="1849103"/>
                  </a:cubicBezTo>
                  <a:lnTo>
                    <a:pt x="0" y="194653"/>
                  </a:lnTo>
                  <a:cubicBezTo>
                    <a:pt x="0" y="87149"/>
                    <a:pt x="87149" y="0"/>
                    <a:pt x="194653" y="0"/>
                  </a:cubicBezTo>
                  <a:close/>
                </a:path>
              </a:pathLst>
            </a:custGeom>
            <a:solidFill>
              <a:srgbClr val="444C2D"/>
            </a:solidFill>
          </p:spPr>
        </p:sp>
        <p:sp>
          <p:nvSpPr>
            <p:cNvPr name="TextBox 4" id="4"/>
            <p:cNvSpPr txBox="true"/>
            <p:nvPr/>
          </p:nvSpPr>
          <p:spPr>
            <a:xfrm>
              <a:off x="0" y="-66675"/>
              <a:ext cx="389307" cy="2110431"/>
            </a:xfrm>
            <a:prstGeom prst="rect">
              <a:avLst/>
            </a:prstGeom>
          </p:spPr>
          <p:txBody>
            <a:bodyPr anchor="ctr" rtlCol="false" tIns="50800" lIns="50800" bIns="50800" rIns="50800"/>
            <a:lstStyle/>
            <a:p>
              <a:pPr algn="ctr">
                <a:lnSpc>
                  <a:spcPts val="3360"/>
                </a:lnSpc>
              </a:pPr>
            </a:p>
          </p:txBody>
        </p:sp>
      </p:grpSp>
      <p:grpSp>
        <p:nvGrpSpPr>
          <p:cNvPr name="Group 5" id="5"/>
          <p:cNvGrpSpPr/>
          <p:nvPr/>
        </p:nvGrpSpPr>
        <p:grpSpPr>
          <a:xfrm rot="0">
            <a:off x="0" y="1374205"/>
            <a:ext cx="9355009" cy="7759885"/>
            <a:chOff x="0" y="0"/>
            <a:chExt cx="2463871" cy="2043756"/>
          </a:xfrm>
        </p:grpSpPr>
        <p:sp>
          <p:nvSpPr>
            <p:cNvPr name="Freeform 6" id="6"/>
            <p:cNvSpPr/>
            <p:nvPr/>
          </p:nvSpPr>
          <p:spPr>
            <a:xfrm flipH="false" flipV="false" rot="0">
              <a:off x="0" y="0"/>
              <a:ext cx="2463871" cy="2043756"/>
            </a:xfrm>
            <a:custGeom>
              <a:avLst/>
              <a:gdLst/>
              <a:ahLst/>
              <a:cxnLst/>
              <a:rect r="r" b="b" t="t" l="l"/>
              <a:pathLst>
                <a:path h="2043756" w="2463871">
                  <a:moveTo>
                    <a:pt x="42206" y="0"/>
                  </a:moveTo>
                  <a:lnTo>
                    <a:pt x="2421665" y="0"/>
                  </a:lnTo>
                  <a:cubicBezTo>
                    <a:pt x="2444974" y="0"/>
                    <a:pt x="2463871" y="18896"/>
                    <a:pt x="2463871" y="42206"/>
                  </a:cubicBezTo>
                  <a:lnTo>
                    <a:pt x="2463871" y="2001550"/>
                  </a:lnTo>
                  <a:cubicBezTo>
                    <a:pt x="2463871" y="2024860"/>
                    <a:pt x="2444974" y="2043756"/>
                    <a:pt x="2421665" y="2043756"/>
                  </a:cubicBezTo>
                  <a:lnTo>
                    <a:pt x="42206" y="2043756"/>
                  </a:lnTo>
                  <a:cubicBezTo>
                    <a:pt x="18896" y="2043756"/>
                    <a:pt x="0" y="2024860"/>
                    <a:pt x="0" y="2001550"/>
                  </a:cubicBezTo>
                  <a:lnTo>
                    <a:pt x="0" y="42206"/>
                  </a:lnTo>
                  <a:cubicBezTo>
                    <a:pt x="0" y="18896"/>
                    <a:pt x="18896" y="0"/>
                    <a:pt x="42206" y="0"/>
                  </a:cubicBezTo>
                  <a:close/>
                </a:path>
              </a:pathLst>
            </a:custGeom>
            <a:solidFill>
              <a:srgbClr val="444C2D"/>
            </a:solidFill>
          </p:spPr>
        </p:sp>
        <p:sp>
          <p:nvSpPr>
            <p:cNvPr name="TextBox 7" id="7"/>
            <p:cNvSpPr txBox="true"/>
            <p:nvPr/>
          </p:nvSpPr>
          <p:spPr>
            <a:xfrm>
              <a:off x="0" y="-66675"/>
              <a:ext cx="2463871" cy="2110431"/>
            </a:xfrm>
            <a:prstGeom prst="rect">
              <a:avLst/>
            </a:prstGeom>
          </p:spPr>
          <p:txBody>
            <a:bodyPr anchor="ctr" rtlCol="false" tIns="50800" lIns="50800" bIns="50800" rIns="50800"/>
            <a:lstStyle/>
            <a:p>
              <a:pPr algn="ctr">
                <a:lnSpc>
                  <a:spcPts val="3360"/>
                </a:lnSpc>
              </a:pPr>
            </a:p>
          </p:txBody>
        </p:sp>
      </p:grpSp>
      <p:sp>
        <p:nvSpPr>
          <p:cNvPr name="Freeform 8" id="8"/>
          <p:cNvSpPr/>
          <p:nvPr/>
        </p:nvSpPr>
        <p:spPr>
          <a:xfrm flipH="false" flipV="false" rot="0">
            <a:off x="14442588" y="3169776"/>
            <a:ext cx="4680732" cy="7342325"/>
          </a:xfrm>
          <a:custGeom>
            <a:avLst/>
            <a:gdLst/>
            <a:ahLst/>
            <a:cxnLst/>
            <a:rect r="r" b="b" t="t" l="l"/>
            <a:pathLst>
              <a:path h="7342325" w="4680732">
                <a:moveTo>
                  <a:pt x="0" y="0"/>
                </a:moveTo>
                <a:lnTo>
                  <a:pt x="4680732" y="0"/>
                </a:lnTo>
                <a:lnTo>
                  <a:pt x="4680732" y="7342324"/>
                </a:lnTo>
                <a:lnTo>
                  <a:pt x="0" y="7342324"/>
                </a:lnTo>
                <a:lnTo>
                  <a:pt x="0" y="0"/>
                </a:lnTo>
                <a:close/>
              </a:path>
            </a:pathLst>
          </a:custGeom>
          <a:blipFill>
            <a:blip r:embed="rId2"/>
            <a:stretch>
              <a:fillRect l="0" t="0" r="0" b="0"/>
            </a:stretch>
          </a:blipFill>
        </p:spPr>
      </p:sp>
      <p:sp>
        <p:nvSpPr>
          <p:cNvPr name="Freeform 9" id="9"/>
          <p:cNvSpPr/>
          <p:nvPr/>
        </p:nvSpPr>
        <p:spPr>
          <a:xfrm flipH="false" flipV="false" rot="-1873673">
            <a:off x="-209535" y="6432528"/>
            <a:ext cx="1648438" cy="2585786"/>
          </a:xfrm>
          <a:custGeom>
            <a:avLst/>
            <a:gdLst/>
            <a:ahLst/>
            <a:cxnLst/>
            <a:rect r="r" b="b" t="t" l="l"/>
            <a:pathLst>
              <a:path h="2585786" w="1648438">
                <a:moveTo>
                  <a:pt x="0" y="0"/>
                </a:moveTo>
                <a:lnTo>
                  <a:pt x="1648438" y="0"/>
                </a:lnTo>
                <a:lnTo>
                  <a:pt x="1648438" y="2585786"/>
                </a:lnTo>
                <a:lnTo>
                  <a:pt x="0" y="2585786"/>
                </a:lnTo>
                <a:lnTo>
                  <a:pt x="0" y="0"/>
                </a:lnTo>
                <a:close/>
              </a:path>
            </a:pathLst>
          </a:custGeom>
          <a:blipFill>
            <a:blip r:embed="rId2"/>
            <a:stretch>
              <a:fillRect l="0" t="0" r="0" b="0"/>
            </a:stretch>
          </a:blipFill>
        </p:spPr>
      </p:sp>
      <p:sp>
        <p:nvSpPr>
          <p:cNvPr name="TextBox 10" id="10"/>
          <p:cNvSpPr txBox="true"/>
          <p:nvPr/>
        </p:nvSpPr>
        <p:spPr>
          <a:xfrm rot="0">
            <a:off x="920062" y="3606522"/>
            <a:ext cx="9987630" cy="2969180"/>
          </a:xfrm>
          <a:prstGeom prst="rect">
            <a:avLst/>
          </a:prstGeom>
        </p:spPr>
        <p:txBody>
          <a:bodyPr anchor="t" rtlCol="false" tIns="0" lIns="0" bIns="0" rIns="0">
            <a:spAutoFit/>
          </a:bodyPr>
          <a:lstStyle/>
          <a:p>
            <a:pPr algn="l">
              <a:lnSpc>
                <a:spcPts val="10321"/>
              </a:lnSpc>
            </a:pPr>
            <a:r>
              <a:rPr lang="en-US" sz="10321" b="true">
                <a:solidFill>
                  <a:srgbClr val="FFFFFF"/>
                </a:solidFill>
                <a:latin typeface="Agrandir Bold"/>
                <a:ea typeface="Agrandir Bold"/>
                <a:cs typeface="Agrandir Bold"/>
                <a:sym typeface="Agrandir Bold"/>
              </a:rPr>
              <a:t>Proposal solution </a:t>
            </a:r>
          </a:p>
        </p:txBody>
      </p:sp>
      <p:sp>
        <p:nvSpPr>
          <p:cNvPr name="Freeform 11" id="11"/>
          <p:cNvSpPr/>
          <p:nvPr/>
        </p:nvSpPr>
        <p:spPr>
          <a:xfrm flipH="false" flipV="false" rot="2123851">
            <a:off x="8046145" y="6309867"/>
            <a:ext cx="1648438" cy="2585786"/>
          </a:xfrm>
          <a:custGeom>
            <a:avLst/>
            <a:gdLst/>
            <a:ahLst/>
            <a:cxnLst/>
            <a:rect r="r" b="b" t="t" l="l"/>
            <a:pathLst>
              <a:path h="2585786" w="1648438">
                <a:moveTo>
                  <a:pt x="0" y="0"/>
                </a:moveTo>
                <a:lnTo>
                  <a:pt x="1648439" y="0"/>
                </a:lnTo>
                <a:lnTo>
                  <a:pt x="1648439" y="2585785"/>
                </a:lnTo>
                <a:lnTo>
                  <a:pt x="0" y="2585785"/>
                </a:lnTo>
                <a:lnTo>
                  <a:pt x="0" y="0"/>
                </a:lnTo>
                <a:close/>
              </a:path>
            </a:pathLst>
          </a:custGeom>
          <a:blipFill>
            <a:blip r:embed="rId2"/>
            <a:stretch>
              <a:fillRect l="0" t="0" r="0" b="0"/>
            </a:stretch>
          </a:blipFill>
        </p:spPr>
      </p:sp>
      <p:sp>
        <p:nvSpPr>
          <p:cNvPr name="Freeform 12" id="12"/>
          <p:cNvSpPr/>
          <p:nvPr/>
        </p:nvSpPr>
        <p:spPr>
          <a:xfrm flipH="false" flipV="false" rot="-1435803">
            <a:off x="7633229" y="-29336"/>
            <a:ext cx="1648438" cy="2585786"/>
          </a:xfrm>
          <a:custGeom>
            <a:avLst/>
            <a:gdLst/>
            <a:ahLst/>
            <a:cxnLst/>
            <a:rect r="r" b="b" t="t" l="l"/>
            <a:pathLst>
              <a:path h="2585786" w="1648438">
                <a:moveTo>
                  <a:pt x="0" y="0"/>
                </a:moveTo>
                <a:lnTo>
                  <a:pt x="1648439" y="0"/>
                </a:lnTo>
                <a:lnTo>
                  <a:pt x="1648439" y="2585786"/>
                </a:lnTo>
                <a:lnTo>
                  <a:pt x="0" y="2585786"/>
                </a:lnTo>
                <a:lnTo>
                  <a:pt x="0" y="0"/>
                </a:lnTo>
                <a:close/>
              </a:path>
            </a:pathLst>
          </a:custGeom>
          <a:blipFill>
            <a:blip r:embed="rId2"/>
            <a:stretch>
              <a:fillRect l="0" t="0" r="0" b="0"/>
            </a:stretch>
          </a:blipFill>
        </p:spPr>
      </p:sp>
      <p:grpSp>
        <p:nvGrpSpPr>
          <p:cNvPr name="Group 13" id="13"/>
          <p:cNvGrpSpPr/>
          <p:nvPr/>
        </p:nvGrpSpPr>
        <p:grpSpPr>
          <a:xfrm rot="0">
            <a:off x="3782105" y="2205008"/>
            <a:ext cx="1149256" cy="11492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47625"/>
              <a:ext cx="660400" cy="784225"/>
            </a:xfrm>
            <a:prstGeom prst="rect">
              <a:avLst/>
            </a:prstGeom>
          </p:spPr>
          <p:txBody>
            <a:bodyPr anchor="ctr" rtlCol="false" tIns="50800" lIns="50800" bIns="50800" rIns="50800"/>
            <a:lstStyle/>
            <a:p>
              <a:pPr algn="ctr">
                <a:lnSpc>
                  <a:spcPts val="3359"/>
                </a:lnSpc>
              </a:pPr>
              <a:r>
                <a:rPr lang="en-US" b="true" sz="2399">
                  <a:solidFill>
                    <a:srgbClr val="4C4240"/>
                  </a:solidFill>
                  <a:latin typeface="Agrandir Bold"/>
                  <a:ea typeface="Agrandir Bold"/>
                  <a:cs typeface="Agrandir Bold"/>
                  <a:sym typeface="Agrandir Bold"/>
                </a:rPr>
                <a:t>3</a:t>
              </a:r>
            </a:p>
          </p:txBody>
        </p:sp>
      </p:grpSp>
      <p:sp>
        <p:nvSpPr>
          <p:cNvPr name="Freeform 16" id="16"/>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3"/>
            <a:stretch>
              <a:fillRect l="0" t="0" r="0" b="0"/>
            </a:stretch>
          </a:blipFill>
        </p:spPr>
      </p:sp>
      <p:sp>
        <p:nvSpPr>
          <p:cNvPr name="Freeform 17" id="17"/>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4"/>
            <a:stretch>
              <a:fillRect l="0" t="0" r="0" b="0"/>
            </a:stretch>
          </a:blipFill>
        </p:spPr>
      </p:sp>
      <p:sp>
        <p:nvSpPr>
          <p:cNvPr name="Freeform 18" id="18"/>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5"/>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61" t="0" r="-561" b="0"/>
            </a:stretch>
          </a:blipFill>
        </p:spPr>
      </p:sp>
      <p:sp>
        <p:nvSpPr>
          <p:cNvPr name="Freeform 3" id="3"/>
          <p:cNvSpPr/>
          <p:nvPr/>
        </p:nvSpPr>
        <p:spPr>
          <a:xfrm flipH="false" flipV="false" rot="0">
            <a:off x="15756915" y="105384"/>
            <a:ext cx="2531085" cy="1259545"/>
          </a:xfrm>
          <a:custGeom>
            <a:avLst/>
            <a:gdLst/>
            <a:ahLst/>
            <a:cxnLst/>
            <a:rect r="r" b="b" t="t" l="l"/>
            <a:pathLst>
              <a:path h="1259545" w="2531085">
                <a:moveTo>
                  <a:pt x="0" y="0"/>
                </a:moveTo>
                <a:lnTo>
                  <a:pt x="2531085" y="0"/>
                </a:lnTo>
                <a:lnTo>
                  <a:pt x="2531085" y="1259545"/>
                </a:lnTo>
                <a:lnTo>
                  <a:pt x="0" y="1259545"/>
                </a:lnTo>
                <a:lnTo>
                  <a:pt x="0" y="0"/>
                </a:lnTo>
                <a:close/>
              </a:path>
            </a:pathLst>
          </a:custGeom>
          <a:blipFill>
            <a:blip r:embed="rId3"/>
            <a:stretch>
              <a:fillRect l="0" t="0" r="0" b="0"/>
            </a:stretch>
          </a:blipFill>
        </p:spPr>
      </p:sp>
      <p:sp>
        <p:nvSpPr>
          <p:cNvPr name="Freeform 4" id="4"/>
          <p:cNvSpPr/>
          <p:nvPr/>
        </p:nvSpPr>
        <p:spPr>
          <a:xfrm flipH="false" flipV="false" rot="0">
            <a:off x="0" y="9609031"/>
            <a:ext cx="2531085" cy="677969"/>
          </a:xfrm>
          <a:custGeom>
            <a:avLst/>
            <a:gdLst/>
            <a:ahLst/>
            <a:cxnLst/>
            <a:rect r="r" b="b" t="t" l="l"/>
            <a:pathLst>
              <a:path h="677969" w="2531085">
                <a:moveTo>
                  <a:pt x="0" y="0"/>
                </a:moveTo>
                <a:lnTo>
                  <a:pt x="2531085" y="0"/>
                </a:lnTo>
                <a:lnTo>
                  <a:pt x="2531085" y="677969"/>
                </a:lnTo>
                <a:lnTo>
                  <a:pt x="0" y="677969"/>
                </a:lnTo>
                <a:lnTo>
                  <a:pt x="0" y="0"/>
                </a:lnTo>
                <a:close/>
              </a:path>
            </a:pathLst>
          </a:custGeom>
          <a:blipFill>
            <a:blip r:embed="rId4"/>
            <a:stretch>
              <a:fillRect l="0" t="0" r="0" b="0"/>
            </a:stretch>
          </a:blipFill>
        </p:spPr>
      </p:sp>
      <p:sp>
        <p:nvSpPr>
          <p:cNvPr name="Freeform 5" id="5"/>
          <p:cNvSpPr/>
          <p:nvPr/>
        </p:nvSpPr>
        <p:spPr>
          <a:xfrm flipH="false" flipV="false" rot="0">
            <a:off x="-427691" y="-333279"/>
            <a:ext cx="2266147" cy="2136871"/>
          </a:xfrm>
          <a:custGeom>
            <a:avLst/>
            <a:gdLst/>
            <a:ahLst/>
            <a:cxnLst/>
            <a:rect r="r" b="b" t="t" l="l"/>
            <a:pathLst>
              <a:path h="2136871" w="2266147">
                <a:moveTo>
                  <a:pt x="0" y="0"/>
                </a:moveTo>
                <a:lnTo>
                  <a:pt x="2266148" y="0"/>
                </a:lnTo>
                <a:lnTo>
                  <a:pt x="2266148" y="2136871"/>
                </a:lnTo>
                <a:lnTo>
                  <a:pt x="0" y="2136871"/>
                </a:lnTo>
                <a:lnTo>
                  <a:pt x="0"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DAG4mCsRLrU</dc:identifier>
  <dcterms:modified xsi:type="dcterms:W3CDTF">2011-08-01T06:04:30Z</dcterms:modified>
  <cp:revision>1</cp:revision>
  <dc:title>Green and Brown Modern Plant Sustainability Pitch Deck Presentation</dc:title>
</cp:coreProperties>
</file>